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handoutMasterIdLst>
    <p:handoutMasterId r:id="rId24"/>
  </p:handoutMasterIdLst>
  <p:sldIdLst>
    <p:sldId id="3240" r:id="rId3"/>
    <p:sldId id="3241" r:id="rId5"/>
    <p:sldId id="3242" r:id="rId6"/>
    <p:sldId id="3269" r:id="rId7"/>
    <p:sldId id="3267" r:id="rId8"/>
    <p:sldId id="3243" r:id="rId9"/>
    <p:sldId id="3265" r:id="rId10"/>
    <p:sldId id="3273" r:id="rId11"/>
    <p:sldId id="3244" r:id="rId12"/>
    <p:sldId id="3281" r:id="rId13"/>
    <p:sldId id="3174" r:id="rId14"/>
    <p:sldId id="3274" r:id="rId15"/>
    <p:sldId id="3287" r:id="rId16"/>
    <p:sldId id="3286" r:id="rId17"/>
    <p:sldId id="3245" r:id="rId18"/>
    <p:sldId id="3288" r:id="rId19"/>
    <p:sldId id="3289" r:id="rId20"/>
    <p:sldId id="3291" r:id="rId21"/>
    <p:sldId id="3292" r:id="rId22"/>
    <p:sldId id="3246" r:id="rId23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62678E"/>
    <a:srgbClr val="BD8769"/>
    <a:srgbClr val="F16904"/>
    <a:srgbClr val="223D5E"/>
    <a:srgbClr val="EC206C"/>
    <a:srgbClr val="BC148E"/>
    <a:srgbClr val="0A1A3B"/>
    <a:srgbClr val="CE000D"/>
    <a:srgbClr val="FE67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66" autoAdjust="0"/>
    <p:restoredTop sz="92950" autoAdjust="0"/>
  </p:normalViewPr>
  <p:slideViewPr>
    <p:cSldViewPr>
      <p:cViewPr varScale="1">
        <p:scale>
          <a:sx n="59" d="100"/>
          <a:sy n="59" d="100"/>
        </p:scale>
        <p:origin x="1080" y="28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/jiaoan/  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1"/>
            <a:ext cx="12858750" cy="7230747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5163403" y="294664"/>
            <a:ext cx="1686560" cy="546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95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关于我们</a:t>
            </a:r>
            <a:endParaRPr lang="zh-CN" altLang="en-US" sz="295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1"/>
            <a:ext cx="12858750" cy="7230747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5163403" y="294664"/>
            <a:ext cx="1686560" cy="546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955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培训课程</a:t>
            </a:r>
            <a:endParaRPr lang="zh-CN" altLang="en-US" sz="295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5.jpeg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9" name="图片 323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05" y="0"/>
            <a:ext cx="12858045" cy="72326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 t="48009"/>
          <a:stretch>
            <a:fillRect/>
          </a:stretch>
        </p:blipFill>
        <p:spPr>
          <a:xfrm>
            <a:off x="352" y="3472308"/>
            <a:ext cx="12858045" cy="3760341"/>
          </a:xfrm>
          <a:prstGeom prst="rect">
            <a:avLst/>
          </a:prstGeom>
        </p:spPr>
      </p:pic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460823" y="1240061"/>
            <a:ext cx="5076564" cy="814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4000" kern="2000" dirty="0">
                <a:latin typeface="方正姚体" panose="02010601030101010101" pitchFamily="2" charset="-122"/>
                <a:ea typeface="方正姚体" panose="02010601030101010101" pitchFamily="2" charset="-122"/>
                <a:cs typeface="+mn-ea"/>
                <a:sym typeface="Arial" panose="020B0604020202020204" pitchFamily="34" charset="0"/>
              </a:rPr>
              <a:t>合肥学院教育学院</a:t>
            </a:r>
            <a:endParaRPr lang="zh-CN" altLang="en-US" sz="4000" kern="2000" dirty="0">
              <a:latin typeface="方正姚体" panose="02010601030101010101" pitchFamily="2" charset="-122"/>
              <a:ea typeface="方正姚体" panose="0201060103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18"/>
          <p:cNvSpPr txBox="1"/>
          <p:nvPr/>
        </p:nvSpPr>
        <p:spPr>
          <a:xfrm>
            <a:off x="2540943" y="2392189"/>
            <a:ext cx="8712968" cy="1534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8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学前教育专业介绍</a:t>
            </a:r>
            <a:endParaRPr lang="en-US" altLang="zh-CN" sz="8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9" name="图片 323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 t="56969"/>
          <a:stretch>
            <a:fillRect/>
          </a:stretch>
        </p:blipFill>
        <p:spPr>
          <a:xfrm>
            <a:off x="352" y="4120380"/>
            <a:ext cx="12858045" cy="3112269"/>
          </a:xfrm>
          <a:prstGeom prst="rect">
            <a:avLst/>
          </a:prstGeom>
        </p:spPr>
      </p:pic>
      <p:sp>
        <p:nvSpPr>
          <p:cNvPr id="22" name="TextBox 13"/>
          <p:cNvSpPr txBox="1"/>
          <p:nvPr/>
        </p:nvSpPr>
        <p:spPr>
          <a:xfrm>
            <a:off x="2248348" y="1231313"/>
            <a:ext cx="3036104" cy="2553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5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6595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5781303" y="1370054"/>
            <a:ext cx="2441694" cy="8348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师资力量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5958337" y="2493509"/>
            <a:ext cx="263127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教师的结构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5958337" y="3768403"/>
            <a:ext cx="33038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教师获得的荣誉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5958337" y="3112270"/>
            <a:ext cx="33038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教师的教科研成果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Box 228"/>
          <p:cNvSpPr txBox="1"/>
          <p:nvPr/>
        </p:nvSpPr>
        <p:spPr>
          <a:xfrm>
            <a:off x="1964879" y="1800921"/>
            <a:ext cx="3708198" cy="44596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96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学前教育专业共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23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人，其中博士学历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人（海归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人），硕士学历</a:t>
            </a:r>
            <a:r>
              <a:rPr lang="en-US" altLang="zh-CN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19</a:t>
            </a: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人。</a:t>
            </a: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11696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并且，我们专业的教师均毕业于华东师范大学、厦门大学、中国科学技术大学、南京师范大学、东北师范大学等国内知名高校，还有韩国、俄罗斯等国家的归国博士。</a:t>
            </a: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defTabSz="1116965">
              <a:lnSpc>
                <a:spcPct val="120000"/>
              </a:lnSpc>
              <a:spcBef>
                <a:spcPct val="20000"/>
              </a:spcBef>
              <a:defRPr/>
            </a:pPr>
            <a:endParaRPr lang="en-US" altLang="zh-CN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185673" y="1325342"/>
            <a:ext cx="3996229" cy="47557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latin typeface="+mj-ea"/>
                <a:ea typeface="+mj-ea"/>
                <a:cs typeface="+mn-ea"/>
                <a:sym typeface="Arial" panose="020B0604020202020204" pitchFamily="34" charset="0"/>
              </a:rPr>
              <a:t>学前教育专业专任教师</a:t>
            </a:r>
            <a:endParaRPr lang="en-US" sz="2800" dirty="0">
              <a:latin typeface="+mj-ea"/>
              <a:ea typeface="+mj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23"/>
          <p:cNvSpPr txBox="1"/>
          <p:nvPr/>
        </p:nvSpPr>
        <p:spPr>
          <a:xfrm>
            <a:off x="564159" y="638970"/>
            <a:ext cx="3240360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教师的结构</a:t>
            </a:r>
            <a:endParaRPr lang="en-GB" altLang="zh-CN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aphicFrame>
        <p:nvGraphicFramePr>
          <p:cNvPr id="2" name="表格 3"/>
          <p:cNvGraphicFramePr>
            <a:graphicFrameLocks noGrp="1"/>
          </p:cNvGraphicFramePr>
          <p:nvPr/>
        </p:nvGraphicFramePr>
        <p:xfrm>
          <a:off x="6069335" y="2176165"/>
          <a:ext cx="5968769" cy="3660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863"/>
                <a:gridCol w="1808246"/>
                <a:gridCol w="2020660"/>
              </a:tblGrid>
              <a:tr h="1030302">
                <a:tc>
                  <a:txBody>
                    <a:bodyPr/>
                    <a:lstStyle/>
                    <a:p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学前教育专业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专任教师：</a:t>
                      </a:r>
                      <a:r>
                        <a:rPr lang="en-US" altLang="zh-CN" sz="2400" dirty="0">
                          <a:solidFill>
                            <a:schemeClr val="tx1"/>
                          </a:solidFill>
                        </a:rPr>
                        <a:t>23</a:t>
                      </a:r>
                      <a:r>
                        <a:rPr lang="zh-CN" altLang="en-US" sz="2400" dirty="0">
                          <a:solidFill>
                            <a:schemeClr val="tx1"/>
                          </a:solidFill>
                        </a:rPr>
                        <a:t>人</a:t>
                      </a:r>
                      <a:endParaRPr lang="zh-CN" alt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cPr/>
                </a:tc>
              </a:tr>
              <a:tr h="553875">
                <a:tc rowSpan="3">
                  <a:txBody>
                    <a:bodyPr/>
                    <a:lstStyle/>
                    <a:p>
                      <a:r>
                        <a:rPr lang="zh-CN" altLang="en-US" sz="20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职称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教授</a:t>
                      </a:r>
                      <a:endParaRPr lang="zh-CN" alt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4</a:t>
                      </a:r>
                      <a:r>
                        <a:rPr lang="zh-CN" altLang="en-US" dirty="0"/>
                        <a:t>人（</a:t>
                      </a:r>
                      <a:r>
                        <a:rPr lang="en-US" altLang="zh-CN" dirty="0"/>
                        <a:t>17%</a:t>
                      </a:r>
                      <a:r>
                        <a:rPr lang="zh-CN" altLang="en-US" dirty="0"/>
                        <a:t>）</a:t>
                      </a:r>
                      <a:endParaRPr lang="zh-CN" alt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55">
                <a:tc vMerge="1"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副教授</a:t>
                      </a:r>
                      <a:endParaRPr lang="zh-CN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10</a:t>
                      </a:r>
                      <a:r>
                        <a:rPr lang="zh-CN" altLang="en-US" dirty="0"/>
                        <a:t>人（</a:t>
                      </a:r>
                      <a:r>
                        <a:rPr lang="en-US" altLang="zh-CN" dirty="0"/>
                        <a:t>44%</a:t>
                      </a:r>
                      <a:r>
                        <a:rPr lang="zh-CN" altLang="en-US" dirty="0"/>
                        <a:t>）</a:t>
                      </a:r>
                      <a:endParaRPr lang="zh-CN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655">
                <a:tc vMerge="1"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讲师</a:t>
                      </a:r>
                      <a:endParaRPr lang="zh-CN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9</a:t>
                      </a:r>
                      <a:r>
                        <a:rPr lang="zh-CN" altLang="en-US" dirty="0"/>
                        <a:t>人（</a:t>
                      </a:r>
                      <a:r>
                        <a:rPr lang="en-US" altLang="zh-CN" dirty="0"/>
                        <a:t>39%</a:t>
                      </a:r>
                      <a:r>
                        <a:rPr lang="zh-CN" altLang="en-US" dirty="0"/>
                        <a:t>）</a:t>
                      </a:r>
                      <a:endParaRPr lang="zh-CN" alt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24511">
                <a:tc>
                  <a:txBody>
                    <a:bodyPr/>
                    <a:lstStyle/>
                    <a:p>
                      <a:r>
                        <a:rPr lang="zh-CN" altLang="en-US" sz="20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教坛新秀（省级）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dirty="0"/>
                        <a:t>3</a:t>
                      </a:r>
                      <a:r>
                        <a:rPr lang="zh-CN" altLang="en-US" dirty="0"/>
                        <a:t>人</a:t>
                      </a:r>
                      <a:endParaRPr lang="zh-CN" altLang="en-US" dirty="0"/>
                    </a:p>
                  </a:txBody>
                  <a:tcPr/>
                </a:tc>
                <a:tc hMerge="1">
                  <a:tcPr/>
                </a:tc>
              </a:tr>
              <a:tr h="624511">
                <a:tc>
                  <a:txBody>
                    <a:bodyPr/>
                    <a:lstStyle/>
                    <a:p>
                      <a:r>
                        <a:rPr lang="zh-CN" altLang="en-US" sz="2000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双能型教师</a:t>
                      </a:r>
                      <a:endParaRPr lang="zh-CN" altLang="en-US" sz="2000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altLang="zh-CN" dirty="0"/>
                        <a:t>17</a:t>
                      </a:r>
                      <a:r>
                        <a:rPr lang="zh-CN" altLang="en-US" dirty="0"/>
                        <a:t>人</a:t>
                      </a:r>
                      <a:endParaRPr lang="zh-CN" altLang="en-US" dirty="0"/>
                    </a:p>
                  </a:txBody>
                  <a:tcPr/>
                </a:tc>
                <a:tc hMerge="1"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0"/>
      <p:bldP spid="2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914123" y="107853"/>
            <a:ext cx="1224136" cy="1044533"/>
            <a:chOff x="3471863" y="2343150"/>
            <a:chExt cx="2197101" cy="1985963"/>
          </a:xfrm>
        </p:grpSpPr>
        <p:sp>
          <p:nvSpPr>
            <p:cNvPr id="6" name="Freeform 5"/>
            <p:cNvSpPr/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/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23"/>
          <p:cNvSpPr txBox="1"/>
          <p:nvPr/>
        </p:nvSpPr>
        <p:spPr>
          <a:xfrm>
            <a:off x="679398" y="408797"/>
            <a:ext cx="3240360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教师的教科研</a:t>
            </a:r>
            <a:endParaRPr lang="en-GB" altLang="zh-CN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3405039" y="1056627"/>
            <a:ext cx="6574971" cy="6080264"/>
            <a:chOff x="2107365" y="335049"/>
            <a:chExt cx="6574971" cy="6080264"/>
          </a:xfrm>
        </p:grpSpPr>
        <p:pic>
          <p:nvPicPr>
            <p:cNvPr id="76" name="Picture 3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0148" y="335049"/>
              <a:ext cx="6309407" cy="3276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7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7365" y="3611958"/>
              <a:ext cx="6574971" cy="28033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23"/>
          <p:cNvSpPr txBox="1"/>
          <p:nvPr/>
        </p:nvSpPr>
        <p:spPr>
          <a:xfrm>
            <a:off x="564159" y="159941"/>
            <a:ext cx="6513288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教师参与主编或副主编的部分教材</a:t>
            </a:r>
            <a:endParaRPr lang="en-GB" altLang="zh-CN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pic>
        <p:nvPicPr>
          <p:cNvPr id="9" name="图片 8" descr="地图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59" r="1" b="13547"/>
          <a:stretch>
            <a:fillRect/>
          </a:stretch>
        </p:blipFill>
        <p:spPr>
          <a:xfrm>
            <a:off x="8474006" y="1614419"/>
            <a:ext cx="4002286" cy="4145726"/>
          </a:xfrm>
          <a:prstGeom prst="rect">
            <a:avLst/>
          </a:prstGeom>
        </p:spPr>
      </p:pic>
      <p:pic>
        <p:nvPicPr>
          <p:cNvPr id="10" name="图片 9" descr="图形用户界面, 网站&#10;&#10;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85" b="21049"/>
          <a:stretch>
            <a:fillRect/>
          </a:stretch>
        </p:blipFill>
        <p:spPr>
          <a:xfrm>
            <a:off x="4222237" y="1639405"/>
            <a:ext cx="4002285" cy="4145726"/>
          </a:xfrm>
          <a:prstGeom prst="rect">
            <a:avLst/>
          </a:prstGeom>
        </p:spPr>
      </p:pic>
      <p:pic>
        <p:nvPicPr>
          <p:cNvPr id="11" name="图片 10" descr="图表, 树状图&#10;&#10;描述已自动生成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07" r="-1" b="11799"/>
          <a:stretch>
            <a:fillRect/>
          </a:stretch>
        </p:blipFill>
        <p:spPr>
          <a:xfrm>
            <a:off x="183196" y="1650057"/>
            <a:ext cx="4002286" cy="41457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96" y="1816125"/>
            <a:ext cx="3384376" cy="46770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090" y="1456085"/>
            <a:ext cx="4224845" cy="512849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615" y="7271"/>
            <a:ext cx="3969137" cy="7232650"/>
          </a:xfrm>
          <a:prstGeom prst="rect">
            <a:avLst/>
          </a:prstGeom>
        </p:spPr>
      </p:pic>
      <p:sp>
        <p:nvSpPr>
          <p:cNvPr id="13" name="TextBox 23"/>
          <p:cNvSpPr txBox="1"/>
          <p:nvPr/>
        </p:nvSpPr>
        <p:spPr>
          <a:xfrm>
            <a:off x="564159" y="159941"/>
            <a:ext cx="3128912" cy="743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教师作品</a:t>
            </a:r>
            <a:endParaRPr lang="en-GB" altLang="zh-CN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screen"/>
          <a:srcRect t="56969"/>
          <a:stretch>
            <a:fillRect/>
          </a:stretch>
        </p:blipFill>
        <p:spPr>
          <a:xfrm>
            <a:off x="352" y="4120380"/>
            <a:ext cx="12858045" cy="3112269"/>
          </a:xfrm>
          <a:prstGeom prst="rect">
            <a:avLst/>
          </a:prstGeom>
        </p:spPr>
      </p:pic>
      <p:sp>
        <p:nvSpPr>
          <p:cNvPr id="22" name="TextBox 13"/>
          <p:cNvSpPr txBox="1"/>
          <p:nvPr/>
        </p:nvSpPr>
        <p:spPr>
          <a:xfrm>
            <a:off x="2240300" y="1139894"/>
            <a:ext cx="3036104" cy="2553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5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6595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5945062" y="1384077"/>
            <a:ext cx="2441694" cy="8348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学子风采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6165481" y="2375434"/>
            <a:ext cx="2217192" cy="32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学生部分作品</a:t>
            </a:r>
            <a:endParaRPr lang="zh-CN" altLang="en-US" sz="211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6172284" y="3531246"/>
            <a:ext cx="2217192" cy="32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学生获得荣誉</a:t>
            </a:r>
            <a:endParaRPr lang="zh-CN" altLang="en-US" sz="211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6165481" y="2950022"/>
            <a:ext cx="2342886" cy="324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11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精彩活动瞬间</a:t>
            </a:r>
            <a:endParaRPr lang="zh-CN" altLang="en-US" sz="211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包含 蛋糕, 生日, 桌子, 装饰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89" r="13209" b="1"/>
          <a:stretch>
            <a:fillRect/>
          </a:stretch>
        </p:blipFill>
        <p:spPr>
          <a:xfrm>
            <a:off x="87923" y="0"/>
            <a:ext cx="3173043" cy="448993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5" r="3" b="3"/>
          <a:stretch>
            <a:fillRect/>
          </a:stretch>
        </p:blipFill>
        <p:spPr>
          <a:xfrm>
            <a:off x="3228673" y="10"/>
            <a:ext cx="3173063" cy="4493876"/>
          </a:xfrm>
          <a:prstGeom prst="rect">
            <a:avLst/>
          </a:prstGeom>
        </p:spPr>
      </p:pic>
      <p:pic>
        <p:nvPicPr>
          <p:cNvPr id="11" name="图片 10" descr="狗的脸&#10;&#10;描述已自动生成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8" b="3"/>
          <a:stretch>
            <a:fillRect/>
          </a:stretch>
        </p:blipFill>
        <p:spPr>
          <a:xfrm>
            <a:off x="6457347" y="10"/>
            <a:ext cx="3172896" cy="4493876"/>
          </a:xfrm>
          <a:prstGeom prst="rect">
            <a:avLst/>
          </a:prstGeom>
        </p:spPr>
      </p:pic>
      <p:pic>
        <p:nvPicPr>
          <p:cNvPr id="12" name="图片 11" descr="图片包含 图示&#10;&#10;描述已自动生成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69" r="23094" b="-1"/>
          <a:stretch>
            <a:fillRect/>
          </a:stretch>
        </p:blipFill>
        <p:spPr>
          <a:xfrm>
            <a:off x="9685853" y="10"/>
            <a:ext cx="3172897" cy="4493876"/>
          </a:xfrm>
          <a:prstGeom prst="rect">
            <a:avLst/>
          </a:prstGeom>
        </p:spPr>
      </p:pic>
      <p:sp>
        <p:nvSpPr>
          <p:cNvPr id="14" name="TextBox 23"/>
          <p:cNvSpPr txBox="1"/>
          <p:nvPr/>
        </p:nvSpPr>
        <p:spPr>
          <a:xfrm>
            <a:off x="642938" y="4624620"/>
            <a:ext cx="11521025" cy="13896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69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n-lt"/>
              </a:rPr>
              <a:t>学生的部分作品</a:t>
            </a:r>
            <a:endParaRPr lang="en-US" altLang="zh-CN" sz="6900" b="1" kern="1200" dirty="0">
              <a:solidFill>
                <a:schemeClr val="tx1"/>
              </a:solidFill>
              <a:latin typeface="+mj-lt"/>
              <a:ea typeface="+mj-ea"/>
              <a:cs typeface="+mj-cs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一群穿着民族服装的人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2" r="2" b="2"/>
          <a:stretch>
            <a:fillRect/>
          </a:stretch>
        </p:blipFill>
        <p:spPr>
          <a:xfrm>
            <a:off x="20" y="2"/>
            <a:ext cx="7946670" cy="4426668"/>
          </a:xfrm>
          <a:custGeom>
            <a:avLst/>
            <a:gdLst/>
            <a:ahLst/>
            <a:cxnLst/>
            <a:rect l="l" t="t" r="r" b="b"/>
            <a:pathLst>
              <a:path w="7534640" h="4197368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509063" y="4095753"/>
                  <a:pt x="4453918" y="4128339"/>
                  <a:pt x="4430941" y="4172622"/>
                </a:cubicBezTo>
                <a:lnTo>
                  <a:pt x="4423415" y="4197368"/>
                </a:lnTo>
                <a:lnTo>
                  <a:pt x="0" y="4197368"/>
                </a:lnTo>
                <a:close/>
              </a:path>
            </a:pathLst>
          </a:custGeom>
        </p:spPr>
      </p:pic>
      <p:pic>
        <p:nvPicPr>
          <p:cNvPr id="8" name="图片 7" descr="人站在湖边&#10;&#10;描述已自动生成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9" r="26346" b="2"/>
          <a:stretch>
            <a:fillRect/>
          </a:stretch>
        </p:blipFill>
        <p:spPr>
          <a:xfrm>
            <a:off x="8072088" y="1"/>
            <a:ext cx="4786660" cy="4089059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</p:spPr>
      </p:pic>
      <p:pic>
        <p:nvPicPr>
          <p:cNvPr id="13" name="图片 12" descr="一群人在广场上&#10;&#10;描述已自动生成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97" r="1" b="22730"/>
          <a:stretch>
            <a:fillRect/>
          </a:stretch>
        </p:blipFill>
        <p:spPr>
          <a:xfrm>
            <a:off x="1" y="4552050"/>
            <a:ext cx="7210740" cy="2680591"/>
          </a:xfrm>
          <a:custGeom>
            <a:avLst/>
            <a:gdLst/>
            <a:ahLst/>
            <a:cxnLst/>
            <a:rect l="l" t="t" r="r" b="b"/>
            <a:pathLst>
              <a:path w="6836850" h="2541737">
                <a:moveTo>
                  <a:pt x="0" y="0"/>
                </a:moveTo>
                <a:lnTo>
                  <a:pt x="4460098" y="0"/>
                </a:lnTo>
                <a:lnTo>
                  <a:pt x="4483996" y="31836"/>
                </a:lnTo>
                <a:cubicBezTo>
                  <a:pt x="4644419" y="28495"/>
                  <a:pt x="4627708" y="282495"/>
                  <a:pt x="4788129" y="245732"/>
                </a:cubicBezTo>
                <a:cubicBezTo>
                  <a:pt x="4754709" y="362707"/>
                  <a:pt x="4641076" y="302548"/>
                  <a:pt x="4600971" y="389443"/>
                </a:cubicBezTo>
                <a:cubicBezTo>
                  <a:pt x="4684524" y="462970"/>
                  <a:pt x="4844945" y="409497"/>
                  <a:pt x="4871683" y="563233"/>
                </a:cubicBezTo>
                <a:cubicBezTo>
                  <a:pt x="4838262" y="723655"/>
                  <a:pt x="4945210" y="703602"/>
                  <a:pt x="5032105" y="713629"/>
                </a:cubicBezTo>
                <a:cubicBezTo>
                  <a:pt x="5239317" y="733683"/>
                  <a:pt x="5439843" y="747050"/>
                  <a:pt x="5643713" y="780472"/>
                </a:cubicBezTo>
                <a:cubicBezTo>
                  <a:pt x="5693844" y="790498"/>
                  <a:pt x="5810819" y="767103"/>
                  <a:pt x="5800794" y="870709"/>
                </a:cubicBezTo>
                <a:cubicBezTo>
                  <a:pt x="5790767" y="954261"/>
                  <a:pt x="5700529" y="924184"/>
                  <a:pt x="5643713" y="927525"/>
                </a:cubicBezTo>
                <a:cubicBezTo>
                  <a:pt x="5329553" y="967632"/>
                  <a:pt x="5012052" y="904131"/>
                  <a:pt x="4701235" y="907472"/>
                </a:cubicBezTo>
                <a:cubicBezTo>
                  <a:pt x="4664472" y="907472"/>
                  <a:pt x="4657787" y="1017762"/>
                  <a:pt x="4577576" y="980999"/>
                </a:cubicBezTo>
                <a:cubicBezTo>
                  <a:pt x="4788129" y="1081263"/>
                  <a:pt x="5767372" y="1108001"/>
                  <a:pt x="6094900" y="1161474"/>
                </a:cubicBezTo>
                <a:cubicBezTo>
                  <a:pt x="5754004" y="1542477"/>
                  <a:pt x="5429817" y="1311870"/>
                  <a:pt x="5159105" y="1525765"/>
                </a:cubicBezTo>
                <a:cubicBezTo>
                  <a:pt x="5159105" y="1525765"/>
                  <a:pt x="5212580" y="1525765"/>
                  <a:pt x="5443187" y="1595950"/>
                </a:cubicBezTo>
                <a:cubicBezTo>
                  <a:pt x="5627002" y="1652765"/>
                  <a:pt x="5536765" y="1732976"/>
                  <a:pt x="6001321" y="1886715"/>
                </a:cubicBezTo>
                <a:cubicBezTo>
                  <a:pt x="5824188" y="1936846"/>
                  <a:pt x="5593581" y="1839925"/>
                  <a:pt x="5506685" y="2100610"/>
                </a:cubicBezTo>
                <a:cubicBezTo>
                  <a:pt x="5643713" y="2147401"/>
                  <a:pt x="5807477" y="2103953"/>
                  <a:pt x="5904398" y="2227611"/>
                </a:cubicBezTo>
                <a:cubicBezTo>
                  <a:pt x="5934478" y="2264375"/>
                  <a:pt x="5964557" y="2287770"/>
                  <a:pt x="6001321" y="2307821"/>
                </a:cubicBezTo>
                <a:cubicBezTo>
                  <a:pt x="5984612" y="2314507"/>
                  <a:pt x="5964557" y="2321190"/>
                  <a:pt x="5951188" y="2327874"/>
                </a:cubicBezTo>
                <a:cubicBezTo>
                  <a:pt x="5977925" y="2351271"/>
                  <a:pt x="6663060" y="2478270"/>
                  <a:pt x="6836850" y="2481613"/>
                </a:cubicBezTo>
                <a:cubicBezTo>
                  <a:pt x="6761652" y="2506679"/>
                  <a:pt x="6636845" y="2527828"/>
                  <a:pt x="6553814" y="2540165"/>
                </a:cubicBezTo>
                <a:lnTo>
                  <a:pt x="6542822" y="2541737"/>
                </a:lnTo>
                <a:lnTo>
                  <a:pt x="0" y="2541737"/>
                </a:lnTo>
                <a:close/>
              </a:path>
            </a:pathLst>
          </a:custGeom>
        </p:spPr>
      </p:pic>
      <p:sp>
        <p:nvSpPr>
          <p:cNvPr id="15" name="TextBox 23"/>
          <p:cNvSpPr txBox="1"/>
          <p:nvPr/>
        </p:nvSpPr>
        <p:spPr>
          <a:xfrm>
            <a:off x="6690568" y="4214437"/>
            <a:ext cx="5806913" cy="16630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4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n-lt"/>
              </a:rPr>
              <a:t>学生的精彩活动瞬间</a:t>
            </a:r>
            <a:endParaRPr lang="en-US" altLang="zh-CN" sz="4600" b="1" kern="1200" dirty="0">
              <a:solidFill>
                <a:schemeClr val="tx1"/>
              </a:solidFill>
              <a:latin typeface="+mj-lt"/>
              <a:ea typeface="+mj-ea"/>
              <a:cs typeface="+mj-cs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879" y="3571863"/>
            <a:ext cx="4602173" cy="3694157"/>
          </a:xfrm>
          <a:prstGeom prst="rect">
            <a:avLst/>
          </a:prstGeom>
        </p:spPr>
      </p:pic>
      <p:pic>
        <p:nvPicPr>
          <p:cNvPr id="15" name="图片 14" descr="文本&#10;&#10;描述已自动生成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7" r="-2" b="13458"/>
          <a:stretch>
            <a:fillRect/>
          </a:stretch>
        </p:blipFill>
        <p:spPr>
          <a:xfrm>
            <a:off x="95781" y="-77831"/>
            <a:ext cx="6429355" cy="3616325"/>
          </a:xfrm>
          <a:prstGeom prst="rect">
            <a:avLst/>
          </a:prstGeom>
        </p:spPr>
      </p:pic>
      <p:pic>
        <p:nvPicPr>
          <p:cNvPr id="13" name="图片 12" descr="文本&#10;&#10;中度可信度描述已自动生成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6" r="-3" b="11921"/>
          <a:stretch>
            <a:fillRect/>
          </a:stretch>
        </p:blipFill>
        <p:spPr>
          <a:xfrm>
            <a:off x="6131593" y="3649705"/>
            <a:ext cx="6429375" cy="3616315"/>
          </a:xfrm>
          <a:prstGeom prst="rect">
            <a:avLst/>
          </a:prstGeom>
        </p:spPr>
      </p:pic>
      <p:pic>
        <p:nvPicPr>
          <p:cNvPr id="8" name="图片 7" descr="文本&#10;&#10;描述已自动生成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5" r="-3" b="6565"/>
          <a:stretch>
            <a:fillRect/>
          </a:stretch>
        </p:blipFill>
        <p:spPr>
          <a:xfrm>
            <a:off x="6387740" y="-77831"/>
            <a:ext cx="6429375" cy="3616325"/>
          </a:xfrm>
          <a:prstGeom prst="rect">
            <a:avLst/>
          </a:prstGeom>
        </p:spPr>
      </p:pic>
      <p:sp>
        <p:nvSpPr>
          <p:cNvPr id="14" name="TextBox 23"/>
          <p:cNvSpPr txBox="1"/>
          <p:nvPr/>
        </p:nvSpPr>
        <p:spPr>
          <a:xfrm>
            <a:off x="3477048" y="2680221"/>
            <a:ext cx="6624736" cy="13896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zh-CN" altLang="en-US" sz="69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+mn-lt"/>
              </a:rPr>
              <a:t>学生获得的荣誉</a:t>
            </a:r>
            <a:endParaRPr lang="en-US" altLang="zh-CN" sz="6900" b="1" kern="1200" dirty="0">
              <a:solidFill>
                <a:schemeClr val="tx1"/>
              </a:solidFill>
              <a:latin typeface="+mj-lt"/>
              <a:ea typeface="+mj-ea"/>
              <a:cs typeface="+mj-cs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4" r="2" b="2"/>
          <a:stretch>
            <a:fillRect/>
          </a:stretch>
        </p:blipFill>
        <p:spPr>
          <a:xfrm>
            <a:off x="-5096" y="27487"/>
            <a:ext cx="9655320" cy="7238424"/>
          </a:xfrm>
          <a:custGeom>
            <a:avLst/>
            <a:gdLst/>
            <a:ahLst/>
            <a:cxnLst/>
            <a:rect l="l" t="t" r="r" b="b"/>
            <a:pathLst>
              <a:path w="9154693" h="6863485">
                <a:moveTo>
                  <a:pt x="0" y="0"/>
                </a:moveTo>
                <a:lnTo>
                  <a:pt x="5976000" y="0"/>
                </a:lnTo>
                <a:lnTo>
                  <a:pt x="9154693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9" name="图片 8" descr="图示, 文本&#10;&#10;描述已自动生成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59" r="-1" b="5725"/>
          <a:stretch>
            <a:fillRect/>
          </a:stretch>
        </p:blipFill>
        <p:spPr>
          <a:xfrm>
            <a:off x="6505511" y="10"/>
            <a:ext cx="6353239" cy="3529206"/>
          </a:xfrm>
          <a:custGeom>
            <a:avLst/>
            <a:gdLst/>
            <a:ahLst/>
            <a:cxnLst/>
            <a:rect l="l" t="t" r="r" b="b"/>
            <a:pathLst>
              <a:path w="6023811" h="3346404">
                <a:moveTo>
                  <a:pt x="0" y="0"/>
                </a:moveTo>
                <a:lnTo>
                  <a:pt x="6023811" y="0"/>
                </a:lnTo>
                <a:lnTo>
                  <a:pt x="6023811" y="3346404"/>
                </a:lnTo>
                <a:lnTo>
                  <a:pt x="1549824" y="3346404"/>
                </a:lnTo>
                <a:close/>
              </a:path>
            </a:pathLst>
          </a:custGeom>
        </p:spPr>
      </p:pic>
      <p:pic>
        <p:nvPicPr>
          <p:cNvPr id="10" name="图片 9" descr="文本, 信件&#10;&#10;描述已自动生成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3" r="6170" b="-4"/>
          <a:stretch>
            <a:fillRect/>
          </a:stretch>
        </p:blipFill>
        <p:spPr>
          <a:xfrm>
            <a:off x="8220781" y="3697649"/>
            <a:ext cx="4637969" cy="3535001"/>
          </a:xfrm>
          <a:custGeom>
            <a:avLst/>
            <a:gdLst/>
            <a:ahLst/>
            <a:cxnLst/>
            <a:rect l="l" t="t" r="r" b="b"/>
            <a:pathLst>
              <a:path w="4397481" h="3351888">
                <a:moveTo>
                  <a:pt x="0" y="0"/>
                </a:moveTo>
                <a:lnTo>
                  <a:pt x="4397481" y="0"/>
                </a:lnTo>
                <a:lnTo>
                  <a:pt x="4397481" y="3351888"/>
                </a:lnTo>
                <a:lnTo>
                  <a:pt x="1552363" y="3351888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2" cstate="screen"/>
          <a:srcRect t="48009"/>
          <a:stretch>
            <a:fillRect/>
          </a:stretch>
        </p:blipFill>
        <p:spPr>
          <a:xfrm>
            <a:off x="352" y="3472308"/>
            <a:ext cx="12858045" cy="376034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66859" y="808013"/>
            <a:ext cx="1752531" cy="422187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r>
              <a:rPr lang="en-US" altLang="zh-CN" sz="569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CONTENTS</a:t>
            </a:r>
            <a:endParaRPr lang="zh-CN" altLang="en-US" sz="569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  <a:p>
            <a:r>
              <a:rPr lang="zh-CN" altLang="en-US" sz="569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en-US" altLang="zh-CN" sz="569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83871" y="1176217"/>
            <a:ext cx="841118" cy="841118"/>
            <a:chOff x="3529981" y="507683"/>
            <a:chExt cx="598350" cy="598350"/>
          </a:xfrm>
        </p:grpSpPr>
        <p:sp>
          <p:nvSpPr>
            <p:cNvPr id="7" name="椭圆 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5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3935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6429375" y="1323637"/>
            <a:ext cx="14020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专业简介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429375" y="2382563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人才培养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387636" y="4500417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学子风采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132032" y="2285090"/>
            <a:ext cx="841118" cy="841118"/>
            <a:chOff x="3529981" y="507683"/>
            <a:chExt cx="598350" cy="598350"/>
          </a:xfrm>
        </p:grpSpPr>
        <p:sp>
          <p:nvSpPr>
            <p:cNvPr id="13" name="椭圆 12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5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3935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140014" y="4382560"/>
            <a:ext cx="841118" cy="841118"/>
            <a:chOff x="3529981" y="507683"/>
            <a:chExt cx="598350" cy="598350"/>
          </a:xfrm>
        </p:grpSpPr>
        <p:sp>
          <p:nvSpPr>
            <p:cNvPr id="16" name="椭圆 15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5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04</a:t>
              </a:r>
              <a:endParaRPr lang="zh-CN" altLang="en-US" sz="3935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128934" y="3341917"/>
            <a:ext cx="841118" cy="841118"/>
            <a:chOff x="3529981" y="507683"/>
            <a:chExt cx="598350" cy="598350"/>
          </a:xfrm>
        </p:grpSpPr>
        <p:sp>
          <p:nvSpPr>
            <p:cNvPr id="19" name="椭圆 18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5" dirty="0">
                  <a:solidFill>
                    <a:schemeClr val="accent1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3935" dirty="0">
                <a:solidFill>
                  <a:schemeClr val="accent1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6387635" y="344149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师资力量</a:t>
            </a:r>
            <a:endParaRPr lang="zh-CN" altLang="en-US" sz="1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48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9" grpId="0"/>
          <p:bldP spid="10" grpId="0"/>
          <p:bldP spid="11" grpId="0"/>
          <p:bldP spid="21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14" presetClass="entr" presetSubtype="1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9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4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9" grpId="0"/>
          <p:bldP spid="10" grpId="0"/>
          <p:bldP spid="11" grpId="0"/>
          <p:bldP spid="21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9" name="图片 323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/>
          <a:srcRect t="48009"/>
          <a:stretch>
            <a:fillRect/>
          </a:stretch>
        </p:blipFill>
        <p:spPr>
          <a:xfrm>
            <a:off x="352" y="3472308"/>
            <a:ext cx="12858045" cy="376034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170" y="507365"/>
            <a:ext cx="6985000" cy="469201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740176" y="2752105"/>
            <a:ext cx="5378395" cy="1650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375" b="1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让优秀的孩子更优秀！</a:t>
            </a:r>
            <a:endParaRPr lang="en-US" altLang="zh-CN" sz="3375" b="1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  <a:p>
            <a:r>
              <a:rPr lang="zh-CN" altLang="en-US" sz="3375" b="1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欢迎报考合肥学院教育学院</a:t>
            </a:r>
            <a:endParaRPr lang="en-US" altLang="zh-CN" sz="3375" b="1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  <a:p>
            <a:pPr algn="ctr"/>
            <a:r>
              <a:rPr lang="zh-CN" altLang="en-US" sz="3375" b="1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学前教育专业</a:t>
            </a:r>
            <a:endParaRPr lang="zh-CN" altLang="en-US" sz="3375" b="1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375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" dur="375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375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375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9" name="图片 323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52" y="0"/>
            <a:ext cx="12858045" cy="7232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 t="56969"/>
          <a:stretch>
            <a:fillRect/>
          </a:stretch>
        </p:blipFill>
        <p:spPr>
          <a:xfrm>
            <a:off x="352" y="4120380"/>
            <a:ext cx="12858045" cy="3112269"/>
          </a:xfrm>
          <a:prstGeom prst="rect">
            <a:avLst/>
          </a:prstGeom>
        </p:spPr>
      </p:pic>
      <p:sp>
        <p:nvSpPr>
          <p:cNvPr id="22" name="TextBox 13"/>
          <p:cNvSpPr txBox="1"/>
          <p:nvPr/>
        </p:nvSpPr>
        <p:spPr>
          <a:xfrm>
            <a:off x="2104860" y="673432"/>
            <a:ext cx="3036104" cy="2553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5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6595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4988560" y="1137920"/>
            <a:ext cx="3260725" cy="108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专业简介</a:t>
            </a:r>
            <a:endParaRPr lang="zh-CN" altLang="en-US" sz="5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5140960" y="2383155"/>
            <a:ext cx="3853815" cy="430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学前教育专业现状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5140960" y="3017978"/>
            <a:ext cx="3448050" cy="430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8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学前教育专业概况</a:t>
            </a:r>
            <a:endParaRPr lang="zh-CN" altLang="en-US" sz="2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9"/>
          <p:cNvSpPr txBox="1"/>
          <p:nvPr/>
        </p:nvSpPr>
        <p:spPr>
          <a:xfrm>
            <a:off x="5140960" y="3689492"/>
            <a:ext cx="3527398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学前教育专业特色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708332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708332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715062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415968" y="2088553"/>
            <a:ext cx="3477901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388242" y="3507216"/>
            <a:ext cx="3505626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388242" y="4938730"/>
            <a:ext cx="347789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310" lvl="1" indent="-321310" defTabSz="1375410">
              <a:lnSpc>
                <a:spcPct val="120000"/>
              </a:lnSpc>
              <a:spcAft>
                <a:spcPct val="15000"/>
              </a:spcAft>
              <a:buChar char="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6245411" y="2460506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6193803" y="3866865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6222182" y="5289736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/>
          <p:nvPr/>
        </p:nvSpPr>
        <p:spPr>
          <a:xfrm>
            <a:off x="3102230" y="2293119"/>
            <a:ext cx="2362794" cy="84818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学前教育专业学生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一专多能</a:t>
            </a:r>
            <a:endParaRPr lang="en-US" sz="11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/>
          <p:nvPr/>
        </p:nvSpPr>
        <p:spPr>
          <a:xfrm>
            <a:off x="2948221" y="3831594"/>
            <a:ext cx="2362794" cy="40498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幼儿教师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缺口大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/>
          <p:nvPr/>
        </p:nvSpPr>
        <p:spPr>
          <a:xfrm>
            <a:off x="3080928" y="4984774"/>
            <a:ext cx="2993876" cy="84818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政府的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支持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，社会各届对学前教育的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重视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10210228" y="2441774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/>
          <p:nvPr/>
        </p:nvSpPr>
        <p:spPr>
          <a:xfrm>
            <a:off x="7388243" y="2293119"/>
            <a:ext cx="2362794" cy="40498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就业面广</a:t>
            </a:r>
            <a:endParaRPr lang="en-US" altLang="zh-CN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0210229" y="386307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/>
          <p:nvPr/>
        </p:nvSpPr>
        <p:spPr>
          <a:xfrm>
            <a:off x="7388243" y="3713592"/>
            <a:ext cx="2362794" cy="40498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就业岗位多</a:t>
            </a:r>
            <a:endParaRPr lang="en-US" altLang="zh-CN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10210229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/>
          <p:nvPr/>
        </p:nvSpPr>
        <p:spPr>
          <a:xfrm>
            <a:off x="7725519" y="5112777"/>
            <a:ext cx="2362794" cy="84818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75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就业待遇好，社会地位高</a:t>
            </a:r>
            <a:r>
              <a:rPr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endParaRPr lang="en-US" altLang="zh-CN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40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668735" y="597885"/>
            <a:ext cx="3240360" cy="741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学前教育现状</a:t>
            </a:r>
            <a:endParaRPr lang="en-GB" altLang="zh-CN" sz="3200" b="1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/>
          <p:nvPr/>
        </p:nvSpPr>
        <p:spPr bwMode="auto">
          <a:xfrm>
            <a:off x="5874373" y="3549022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/>
          <p:nvPr/>
        </p:nvSpPr>
        <p:spPr bwMode="auto">
          <a:xfrm>
            <a:off x="8364086" y="3662031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/>
          <p:nvPr/>
        </p:nvSpPr>
        <p:spPr bwMode="auto">
          <a:xfrm>
            <a:off x="7245581" y="3547589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3653796" y="4012006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689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+mn-ea"/>
                <a:sym typeface="Arial" panose="020B0604020202020204" pitchFamily="34" charset="0"/>
              </a:rPr>
              <a:t>2005</a:t>
            </a:r>
            <a:endParaRPr lang="en-US" sz="2000" b="1" dirty="0">
              <a:solidFill>
                <a:schemeClr val="tx1"/>
              </a:solidFill>
              <a:latin typeface="方正粗黑宋简体" panose="02000000000000000000" charset="-122"/>
              <a:ea typeface="方正粗黑宋简体" panose="02000000000000000000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01867" y="5290451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/>
          <p:nvPr/>
        </p:nvSpPr>
        <p:spPr bwMode="auto">
          <a:xfrm>
            <a:off x="4755868" y="4016463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9464608" y="2387732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10563257" y="2284571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/>
          <p:nvPr/>
        </p:nvSpPr>
        <p:spPr>
          <a:xfrm>
            <a:off x="4961854" y="60701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itle 13"/>
          <p:cNvSpPr txBox="1"/>
          <p:nvPr/>
        </p:nvSpPr>
        <p:spPr>
          <a:xfrm>
            <a:off x="839011" y="2618034"/>
            <a:ext cx="2979973" cy="17345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学前教育专业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四年制本科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开始招生，是合肥市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第一个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招收学前教育本科生专业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725675" y="616034"/>
            <a:ext cx="4577715" cy="741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学前教育专业概况</a:t>
            </a:r>
            <a:endParaRPr lang="zh-CN" altLang="en-US" sz="3200" b="1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Freeform 30"/>
          <p:cNvSpPr>
            <a:spLocks noEditPoints="1"/>
          </p:cNvSpPr>
          <p:nvPr/>
        </p:nvSpPr>
        <p:spPr bwMode="auto">
          <a:xfrm>
            <a:off x="5088496" y="3769681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12"/>
          <p:cNvSpPr txBox="1"/>
          <p:nvPr/>
        </p:nvSpPr>
        <p:spPr>
          <a:xfrm>
            <a:off x="5172073" y="4084580"/>
            <a:ext cx="829163" cy="338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+mn-ea"/>
                <a:sym typeface="Arial" panose="020B0604020202020204" pitchFamily="34" charset="0"/>
              </a:rPr>
              <a:t>2008</a:t>
            </a:r>
            <a:endParaRPr lang="en-US" sz="2000" b="1" dirty="0">
              <a:solidFill>
                <a:schemeClr val="tx1"/>
              </a:solidFill>
              <a:latin typeface="方正粗黑宋简体" panose="02000000000000000000" charset="-122"/>
              <a:ea typeface="方正粗黑宋简体" panose="02000000000000000000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itle 13"/>
          <p:cNvSpPr txBox="1"/>
          <p:nvPr/>
        </p:nvSpPr>
        <p:spPr>
          <a:xfrm>
            <a:off x="4259599" y="2176496"/>
            <a:ext cx="2247532" cy="129137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增加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了学前教育专业</a:t>
            </a:r>
            <a:r>
              <a:rPr lang="en-US" altLang="zh-CN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年制专升本开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始招生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2"/>
          <p:cNvSpPr txBox="1"/>
          <p:nvPr/>
        </p:nvSpPr>
        <p:spPr>
          <a:xfrm>
            <a:off x="7657470" y="3668394"/>
            <a:ext cx="829163" cy="338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+mn-ea"/>
                <a:sym typeface="Arial" panose="020B0604020202020204" pitchFamily="34" charset="0"/>
              </a:rPr>
              <a:t>2013</a:t>
            </a:r>
            <a:endParaRPr lang="en-US" sz="2000" b="1" dirty="0">
              <a:solidFill>
                <a:schemeClr val="tx1"/>
              </a:solidFill>
              <a:latin typeface="方正粗黑宋简体" panose="02000000000000000000" charset="-122"/>
              <a:ea typeface="方正粗黑宋简体" panose="02000000000000000000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30"/>
          <p:cNvSpPr>
            <a:spLocks noEditPoints="1"/>
          </p:cNvSpPr>
          <p:nvPr/>
        </p:nvSpPr>
        <p:spPr bwMode="auto">
          <a:xfrm>
            <a:off x="7564934" y="3301754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itle 13"/>
          <p:cNvSpPr txBox="1"/>
          <p:nvPr/>
        </p:nvSpPr>
        <p:spPr>
          <a:xfrm>
            <a:off x="6833309" y="1780378"/>
            <a:ext cx="2390084" cy="129137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安徽省专业综合改革试点项目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成功立项</a:t>
            </a:r>
            <a:endParaRPr lang="zh-CN" altLang="en-US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0"/>
          <p:cNvSpPr>
            <a:spLocks noEditPoints="1"/>
          </p:cNvSpPr>
          <p:nvPr/>
        </p:nvSpPr>
        <p:spPr bwMode="auto">
          <a:xfrm>
            <a:off x="9815928" y="2550003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4"/>
          </a:solidFill>
          <a:ln w="9525">
            <a:solidFill>
              <a:srgbClr val="FFC000"/>
            </a:solidFill>
            <a:round/>
          </a:ln>
        </p:spPr>
        <p:txBody>
          <a:bodyPr vert="horz" wrap="square" lIns="83748" tIns="41874" rIns="83748" bIns="41874" numCol="1" anchor="t" anchorCtr="0" compatLnSpc="1"/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2"/>
          <p:cNvSpPr txBox="1"/>
          <p:nvPr/>
        </p:nvSpPr>
        <p:spPr>
          <a:xfrm>
            <a:off x="9900139" y="2887984"/>
            <a:ext cx="829163" cy="3380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solidFill>
                  <a:schemeClr val="tx1"/>
                </a:solidFill>
                <a:latin typeface="方正粗黑宋简体" panose="02000000000000000000" charset="-122"/>
                <a:ea typeface="方正粗黑宋简体" panose="02000000000000000000" charset="-122"/>
                <a:cs typeface="+mn-ea"/>
                <a:sym typeface="Arial" panose="020B0604020202020204" pitchFamily="34" charset="0"/>
              </a:rPr>
              <a:t>2016</a:t>
            </a:r>
            <a:endParaRPr lang="en-US" sz="2000" b="1" dirty="0">
              <a:solidFill>
                <a:schemeClr val="tx1"/>
              </a:solidFill>
              <a:latin typeface="方正粗黑宋简体" panose="02000000000000000000" charset="-122"/>
              <a:ea typeface="方正粗黑宋简体" panose="02000000000000000000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itle 13"/>
          <p:cNvSpPr txBox="1"/>
          <p:nvPr/>
        </p:nvSpPr>
        <p:spPr>
          <a:xfrm>
            <a:off x="9489627" y="577309"/>
            <a:ext cx="3106179" cy="173457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校级特色专业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成功立项</a:t>
            </a:r>
            <a:endParaRPr lang="en-US" altLang="zh-CN" sz="24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  <a:t>学前教育改革与发展协同创新中心（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  <a:t>校级协同创新平台项目</a:t>
            </a:r>
            <a:r>
              <a:rPr lang="zh-CN" altLang="en-US" sz="24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rPr>
              <a:t>）</a:t>
            </a:r>
            <a:endParaRPr lang="zh-CN" altLang="en-US" sz="24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9" grpId="0" bldLvl="0" animBg="1"/>
      <p:bldP spid="10" grpId="0" bldLvl="0" animBg="1"/>
      <p:bldP spid="11" grpId="0" bldLvl="0" animBg="1"/>
      <p:bldP spid="12" grpId="0" animBg="1"/>
      <p:bldP spid="13" grpId="0"/>
      <p:bldP spid="15" grpId="0" bldLvl="0" animBg="1"/>
      <p:bldP spid="16" grpId="0" bldLvl="0" animBg="1"/>
      <p:bldP spid="17" grpId="0" bldLvl="0" animBg="1"/>
      <p:bldP spid="18" grpId="0" bldLvl="0" animBg="1"/>
      <p:bldP spid="36" grpId="0"/>
      <p:bldP spid="38" grpId="0"/>
      <p:bldP spid="2" grpId="0" bldLvl="0" animBg="1"/>
      <p:bldP spid="4" grpId="0"/>
      <p:bldP spid="6" grpId="0"/>
      <p:bldP spid="19" grpId="0"/>
      <p:bldP spid="20" grpId="0" bldLvl="0" animBg="1"/>
      <p:bldP spid="21" grpId="0"/>
      <p:bldP spid="22" grpId="0" bldLvl="0" animBg="1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39" name="图片 3238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2837"/>
            <a:ext cx="12858045" cy="72326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/>
          <a:srcRect t="56969"/>
          <a:stretch>
            <a:fillRect/>
          </a:stretch>
        </p:blipFill>
        <p:spPr>
          <a:xfrm>
            <a:off x="352" y="4120380"/>
            <a:ext cx="12858045" cy="3112269"/>
          </a:xfrm>
          <a:prstGeom prst="rect">
            <a:avLst/>
          </a:prstGeom>
        </p:spPr>
      </p:pic>
      <p:sp>
        <p:nvSpPr>
          <p:cNvPr id="22" name="TextBox 13"/>
          <p:cNvSpPr txBox="1"/>
          <p:nvPr/>
        </p:nvSpPr>
        <p:spPr>
          <a:xfrm>
            <a:off x="2684959" y="831762"/>
            <a:ext cx="3036104" cy="25536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6595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6595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5956731" y="1378097"/>
            <a:ext cx="3640995" cy="1104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人才培养</a:t>
            </a:r>
            <a:endParaRPr lang="zh-CN" altLang="en-US" sz="6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6325464" y="2749214"/>
            <a:ext cx="221719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培养目标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6293113" y="3547610"/>
            <a:ext cx="303610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300" lvl="1" indent="-241300">
              <a:buFont typeface="Wingdings" panose="05000000000000000000" pitchFamily="2" charset="2"/>
              <a:buChar char="l"/>
            </a:pPr>
            <a:r>
              <a:rPr lang="zh-CN" altLang="en-US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人才培养方案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0253" y="-64306"/>
            <a:ext cx="9865096" cy="69599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898550" y="2691006"/>
            <a:ext cx="576580" cy="1835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创造力</a:t>
            </a:r>
            <a:endParaRPr lang="en-US" altLang="zh-CN" sz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观察能力</a:t>
            </a:r>
            <a:endParaRPr lang="en-US" altLang="zh-CN" sz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逻辑思维</a:t>
            </a:r>
            <a:endParaRPr lang="en-US" altLang="zh-CN" sz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空间想象</a:t>
            </a:r>
            <a:endParaRPr lang="en-US" altLang="zh-CN" sz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247198" y="2691006"/>
            <a:ext cx="576580" cy="1835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运算能力</a:t>
            </a:r>
            <a:endParaRPr lang="en-US" altLang="zh-CN" sz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表达能力</a:t>
            </a:r>
            <a:endParaRPr lang="en-US" altLang="zh-CN" sz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应用实践</a:t>
            </a:r>
            <a:endParaRPr lang="en-US" altLang="zh-CN" sz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记忆能力</a:t>
            </a:r>
            <a:endParaRPr lang="zh-CN" altLang="en-US" sz="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7752" y="3427970"/>
            <a:ext cx="7123032" cy="5087059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549055" y="1570294"/>
            <a:ext cx="864096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立足学校“地方性、应用型、国际化”的办学定位，满足安徽省乃至华东地区学前教育事业快速发展的实际需要，培养德、智、体、美、劳全面和谐发展，具有良好的职业道德素养和健康的身心素质，系统掌握学前教育专业基础知识、基础理论和基本技能，熟知学前教育基本规律，拥有创新精神、自我提升能力、沟通能力和管理能力，能胜任幼儿园及学前教育机构教学的老师。毕业五年左右能熟练从事学前教育教学工作，并能承担相应管理和研究的高素质学前教育工作者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" name="图片 8" descr="背景图案&#10;&#10;低可信度描述已自动生成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737" y="239041"/>
            <a:ext cx="1892702" cy="665313"/>
          </a:xfrm>
          <a:prstGeom prst="rect">
            <a:avLst/>
          </a:prstGeom>
        </p:spPr>
      </p:pic>
      <p:sp>
        <p:nvSpPr>
          <p:cNvPr id="10" name="TextBox 23"/>
          <p:cNvSpPr txBox="1"/>
          <p:nvPr/>
        </p:nvSpPr>
        <p:spPr>
          <a:xfrm>
            <a:off x="535022" y="337051"/>
            <a:ext cx="4577715" cy="741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培养目标</a:t>
            </a:r>
            <a:endParaRPr lang="zh-CN" altLang="en-US" sz="3200" b="1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66064" y="1903576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/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550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-863419" y="2819705"/>
              <a:ext cx="3787503" cy="11813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“能力导向”的模块化人才培养方案</a:t>
              </a:r>
              <a:endParaRPr lang="en-US" altLang="zh-CN" sz="2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28775" y="195630"/>
            <a:ext cx="10153127" cy="5018726"/>
            <a:chOff x="22853" y="635053"/>
            <a:chExt cx="11085710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22853" y="635053"/>
              <a:ext cx="10804367" cy="5479705"/>
              <a:chOff x="-4062758" y="-345289"/>
              <a:chExt cx="14380612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62758" y="-345289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1"/>
                <a:ext cx="7514274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650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4" y="2831587"/>
                <a:ext cx="7139810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650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1"/>
                <a:ext cx="7514274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FF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650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rgbClr val="FFCCFF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304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 dirty="0">
                  <a:solidFill>
                    <a:srgbClr val="FFCC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 dirty="0">
                <a:solidFill>
                  <a:srgbClr val="FFCC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542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多学科交叉融合</a:t>
              </a:r>
              <a:endParaRPr lang="en-GB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542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四年不间断的实践教育</a:t>
              </a:r>
              <a:endParaRPr lang="en-GB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744318" y="4428125"/>
              <a:ext cx="5364245" cy="542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24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专业技能训练考核项目</a:t>
              </a:r>
              <a:endParaRPr lang="en-GB" sz="2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1927423" y="4763656"/>
            <a:ext cx="8678415" cy="1703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学前教育专业通过借鉴德国人才培养的模块化建设，构建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以能力为导向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的，“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通识教育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+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专业技能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+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艺术特长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+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实践教学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”的多学科交叉融合的，</a:t>
            </a:r>
            <a:r>
              <a:rPr lang="zh-CN" altLang="en-US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一体化实践教学体系</a:t>
            </a:r>
            <a:r>
              <a:rPr lang="zh-CN" alt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的学前教育专业人才培养模式。 “专业技能训练考核项目”，体现了学前教育专业“一专多能”的特色。</a:t>
            </a:r>
            <a:endParaRPr lang="en-GB" altLang="zh-CN" sz="20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  <a:defRPr/>
            </a:pP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3"/>
          <p:cNvSpPr txBox="1"/>
          <p:nvPr/>
        </p:nvSpPr>
        <p:spPr>
          <a:xfrm>
            <a:off x="470103" y="478158"/>
            <a:ext cx="3240360" cy="741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人才培养方案</a:t>
            </a:r>
            <a:endParaRPr lang="en-GB" altLang="zh-CN" sz="3200" b="1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/>
          <a:srcRect t="29440" r="-1" b="24312"/>
          <a:stretch>
            <a:fillRect/>
          </a:stretch>
        </p:blipFill>
        <p:spPr>
          <a:xfrm>
            <a:off x="-23082" y="2680221"/>
            <a:ext cx="6066601" cy="4986147"/>
          </a:xfrm>
          <a:custGeom>
            <a:avLst/>
            <a:gdLst/>
            <a:ahLst/>
            <a:cxnLst/>
            <a:rect l="l" t="t" r="r" b="b"/>
            <a:pathLst>
              <a:path w="4291285" h="4291285">
                <a:moveTo>
                  <a:pt x="2145643" y="0"/>
                </a:moveTo>
                <a:lnTo>
                  <a:pt x="4291285" y="2145643"/>
                </a:lnTo>
                <a:lnTo>
                  <a:pt x="2145643" y="4291285"/>
                </a:lnTo>
                <a:lnTo>
                  <a:pt x="0" y="2145643"/>
                </a:lnTo>
                <a:close/>
              </a:path>
            </a:pathLst>
          </a:custGeom>
        </p:spPr>
      </p:pic>
      <p:pic>
        <p:nvPicPr>
          <p:cNvPr id="12" name="图片 11" descr="一群男人和女人在跳舞&#10;&#10;中度可信度描述已自动生成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3" r="1" b="21808"/>
          <a:stretch>
            <a:fillRect/>
          </a:stretch>
        </p:blipFill>
        <p:spPr>
          <a:xfrm>
            <a:off x="5755043" y="3535079"/>
            <a:ext cx="7019353" cy="3585776"/>
          </a:xfrm>
          <a:prstGeom prst="rect">
            <a:avLst/>
          </a:prstGeom>
          <a:ln>
            <a:noFill/>
          </a:ln>
        </p:spPr>
      </p:pic>
      <p:pic>
        <p:nvPicPr>
          <p:cNvPr id="9" name="图片 8" descr="房间的摆设布局&#10;&#10;中度可信度描述已自动生成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02"/>
          <a:stretch>
            <a:fillRect/>
          </a:stretch>
        </p:blipFill>
        <p:spPr>
          <a:xfrm>
            <a:off x="154364" y="-58860"/>
            <a:ext cx="5577310" cy="3774065"/>
          </a:xfrm>
          <a:custGeom>
            <a:avLst/>
            <a:gdLst/>
            <a:ahLst/>
            <a:cxnLst/>
            <a:rect l="l" t="t" r="r" b="b"/>
            <a:pathLst>
              <a:path w="8678780" h="5873097">
                <a:moveTo>
                  <a:pt x="1379513" y="25"/>
                </a:moveTo>
                <a:cubicBezTo>
                  <a:pt x="1399326" y="458"/>
                  <a:pt x="1419819" y="6516"/>
                  <a:pt x="1438386" y="8439"/>
                </a:cubicBezTo>
                <a:cubicBezTo>
                  <a:pt x="1848256" y="51517"/>
                  <a:pt x="2258124" y="98056"/>
                  <a:pt x="2668443" y="139209"/>
                </a:cubicBezTo>
                <a:cubicBezTo>
                  <a:pt x="3052045" y="177671"/>
                  <a:pt x="3438361" y="186516"/>
                  <a:pt x="3823773" y="206516"/>
                </a:cubicBezTo>
                <a:cubicBezTo>
                  <a:pt x="4290252" y="230748"/>
                  <a:pt x="4755825" y="264980"/>
                  <a:pt x="5219588" y="318825"/>
                </a:cubicBezTo>
                <a:cubicBezTo>
                  <a:pt x="5541595" y="356518"/>
                  <a:pt x="5866772" y="382670"/>
                  <a:pt x="6193307" y="352672"/>
                </a:cubicBezTo>
                <a:cubicBezTo>
                  <a:pt x="6209610" y="351131"/>
                  <a:pt x="6228180" y="346134"/>
                  <a:pt x="6241767" y="351131"/>
                </a:cubicBezTo>
                <a:cubicBezTo>
                  <a:pt x="6400280" y="407287"/>
                  <a:pt x="6573284" y="366901"/>
                  <a:pt x="6737683" y="402287"/>
                </a:cubicBezTo>
                <a:cubicBezTo>
                  <a:pt x="6695564" y="538826"/>
                  <a:pt x="6514862" y="527670"/>
                  <a:pt x="6412962" y="622288"/>
                </a:cubicBezTo>
                <a:cubicBezTo>
                  <a:pt x="6579172" y="659979"/>
                  <a:pt x="6728627" y="698057"/>
                  <a:pt x="6880346" y="726518"/>
                </a:cubicBezTo>
                <a:cubicBezTo>
                  <a:pt x="7041122" y="756519"/>
                  <a:pt x="7177442" y="837673"/>
                  <a:pt x="7334594" y="873826"/>
                </a:cubicBezTo>
                <a:cubicBezTo>
                  <a:pt x="7368112" y="881518"/>
                  <a:pt x="7408419" y="908442"/>
                  <a:pt x="7420192" y="934596"/>
                </a:cubicBezTo>
                <a:cubicBezTo>
                  <a:pt x="7458235" y="1019211"/>
                  <a:pt x="8217735" y="1256521"/>
                  <a:pt x="8128063" y="1331904"/>
                </a:cubicBezTo>
                <a:cubicBezTo>
                  <a:pt x="8090926" y="1363059"/>
                  <a:pt x="8042918" y="1385367"/>
                  <a:pt x="7992648" y="1416136"/>
                </a:cubicBezTo>
                <a:cubicBezTo>
                  <a:pt x="8068283" y="1474214"/>
                  <a:pt x="8153426" y="1499598"/>
                  <a:pt x="8244004" y="1516906"/>
                </a:cubicBezTo>
                <a:cubicBezTo>
                  <a:pt x="8271178" y="1522290"/>
                  <a:pt x="8297900" y="1533059"/>
                  <a:pt x="8300615" y="1559214"/>
                </a:cubicBezTo>
                <a:cubicBezTo>
                  <a:pt x="8303332" y="1586521"/>
                  <a:pt x="8275706" y="1597289"/>
                  <a:pt x="8252610" y="1609983"/>
                </a:cubicBezTo>
                <a:cubicBezTo>
                  <a:pt x="8220454" y="1627674"/>
                  <a:pt x="8189205" y="1643059"/>
                  <a:pt x="8148444" y="1645368"/>
                </a:cubicBezTo>
                <a:cubicBezTo>
                  <a:pt x="8081415" y="1648828"/>
                  <a:pt x="8049262" y="1698059"/>
                  <a:pt x="8010314" y="1734983"/>
                </a:cubicBezTo>
                <a:cubicBezTo>
                  <a:pt x="7988574" y="1755753"/>
                  <a:pt x="7977704" y="1797675"/>
                  <a:pt x="8015746" y="1804984"/>
                </a:cubicBezTo>
                <a:cubicBezTo>
                  <a:pt x="8107232" y="1822675"/>
                  <a:pt x="8099984" y="1873831"/>
                  <a:pt x="8097722" y="1931908"/>
                </a:cubicBezTo>
                <a:cubicBezTo>
                  <a:pt x="8094550" y="2003830"/>
                  <a:pt x="8040654" y="2036908"/>
                  <a:pt x="7974534" y="2064601"/>
                </a:cubicBezTo>
                <a:cubicBezTo>
                  <a:pt x="7951888" y="2074215"/>
                  <a:pt x="7919734" y="2073829"/>
                  <a:pt x="7911128" y="2103831"/>
                </a:cubicBezTo>
                <a:cubicBezTo>
                  <a:pt x="7948266" y="2132293"/>
                  <a:pt x="7993555" y="2109215"/>
                  <a:pt x="8033411" y="2117292"/>
                </a:cubicBezTo>
                <a:cubicBezTo>
                  <a:pt x="8066471" y="2123831"/>
                  <a:pt x="8121271" y="2120370"/>
                  <a:pt x="8075982" y="2172677"/>
                </a:cubicBezTo>
                <a:cubicBezTo>
                  <a:pt x="8062847" y="2187676"/>
                  <a:pt x="8078246" y="2199215"/>
                  <a:pt x="8095004" y="2200369"/>
                </a:cubicBezTo>
                <a:cubicBezTo>
                  <a:pt x="8229060" y="2212293"/>
                  <a:pt x="8167466" y="2318063"/>
                  <a:pt x="8210492" y="2373833"/>
                </a:cubicBezTo>
                <a:cubicBezTo>
                  <a:pt x="8222264" y="2389215"/>
                  <a:pt x="8209584" y="2415754"/>
                  <a:pt x="8191016" y="2422293"/>
                </a:cubicBezTo>
                <a:cubicBezTo>
                  <a:pt x="8072357" y="2465372"/>
                  <a:pt x="8056054" y="2568063"/>
                  <a:pt x="7998536" y="2656525"/>
                </a:cubicBezTo>
                <a:cubicBezTo>
                  <a:pt x="8061036" y="2691525"/>
                  <a:pt x="8135764" y="2699217"/>
                  <a:pt x="8203244" y="2721909"/>
                </a:cubicBezTo>
                <a:cubicBezTo>
                  <a:pt x="8273442" y="2745756"/>
                  <a:pt x="8273442" y="2763447"/>
                  <a:pt x="8215472" y="2832678"/>
                </a:cubicBezTo>
                <a:cubicBezTo>
                  <a:pt x="8366284" y="2847680"/>
                  <a:pt x="8366284" y="2847680"/>
                  <a:pt x="8319638" y="2956526"/>
                </a:cubicBezTo>
                <a:cubicBezTo>
                  <a:pt x="8445996" y="2966525"/>
                  <a:pt x="8529327" y="3018064"/>
                  <a:pt x="8548800" y="3130757"/>
                </a:cubicBezTo>
                <a:cubicBezTo>
                  <a:pt x="8558311" y="3185372"/>
                  <a:pt x="8615377" y="3211141"/>
                  <a:pt x="8678780" y="3247679"/>
                </a:cubicBezTo>
                <a:cubicBezTo>
                  <a:pt x="8599978" y="3283066"/>
                  <a:pt x="8546537" y="3356911"/>
                  <a:pt x="8454599" y="3278833"/>
                </a:cubicBezTo>
                <a:cubicBezTo>
                  <a:pt x="8421087" y="3250373"/>
                  <a:pt x="8424254" y="3286526"/>
                  <a:pt x="8419728" y="3296911"/>
                </a:cubicBezTo>
                <a:cubicBezTo>
                  <a:pt x="8408859" y="3322295"/>
                  <a:pt x="8431501" y="3339218"/>
                  <a:pt x="8446448" y="3358448"/>
                </a:cubicBezTo>
                <a:cubicBezTo>
                  <a:pt x="8460939" y="3377681"/>
                  <a:pt x="8478149" y="3398064"/>
                  <a:pt x="8482226" y="3419605"/>
                </a:cubicBezTo>
                <a:cubicBezTo>
                  <a:pt x="8484942" y="3434604"/>
                  <a:pt x="8471809" y="3456526"/>
                  <a:pt x="8457318" y="3467682"/>
                </a:cubicBezTo>
                <a:cubicBezTo>
                  <a:pt x="8381232" y="3526527"/>
                  <a:pt x="8426520" y="3658836"/>
                  <a:pt x="8282501" y="3675759"/>
                </a:cubicBezTo>
                <a:cubicBezTo>
                  <a:pt x="8217735" y="3683450"/>
                  <a:pt x="8186486" y="3731913"/>
                  <a:pt x="8138932" y="3758451"/>
                </a:cubicBezTo>
                <a:cubicBezTo>
                  <a:pt x="7973628" y="3851144"/>
                  <a:pt x="7863120" y="3970376"/>
                  <a:pt x="7811946" y="4134221"/>
                </a:cubicBezTo>
                <a:cubicBezTo>
                  <a:pt x="7797906" y="4179605"/>
                  <a:pt x="7744010" y="4216145"/>
                  <a:pt x="7709139" y="4256145"/>
                </a:cubicBezTo>
                <a:cubicBezTo>
                  <a:pt x="7725896" y="4285376"/>
                  <a:pt x="7817379" y="4222298"/>
                  <a:pt x="7785224" y="4299221"/>
                </a:cubicBezTo>
                <a:cubicBezTo>
                  <a:pt x="7760768" y="4356915"/>
                  <a:pt x="7698269" y="4392684"/>
                  <a:pt x="7639392" y="4426916"/>
                </a:cubicBezTo>
                <a:cubicBezTo>
                  <a:pt x="7572364" y="4465762"/>
                  <a:pt x="7498091" y="4496914"/>
                  <a:pt x="7467746" y="4568838"/>
                </a:cubicBezTo>
                <a:cubicBezTo>
                  <a:pt x="7461405" y="4584223"/>
                  <a:pt x="7441025" y="4600376"/>
                  <a:pt x="7422910" y="4606531"/>
                </a:cubicBezTo>
                <a:cubicBezTo>
                  <a:pt x="6478176" y="5872304"/>
                  <a:pt x="4152572" y="5880765"/>
                  <a:pt x="3884462" y="5871919"/>
                </a:cubicBezTo>
                <a:cubicBezTo>
                  <a:pt x="3559738" y="5860765"/>
                  <a:pt x="3252674" y="5782688"/>
                  <a:pt x="2951503" y="5685381"/>
                </a:cubicBezTo>
                <a:cubicBezTo>
                  <a:pt x="2824239" y="5644226"/>
                  <a:pt x="2706035" y="5585765"/>
                  <a:pt x="2582393" y="5540381"/>
                </a:cubicBezTo>
                <a:cubicBezTo>
                  <a:pt x="2411654" y="5477686"/>
                  <a:pt x="2279862" y="5358071"/>
                  <a:pt x="2109575" y="5307686"/>
                </a:cubicBezTo>
                <a:cubicBezTo>
                  <a:pt x="1934305" y="5255763"/>
                  <a:pt x="1784398" y="5160762"/>
                  <a:pt x="1604145" y="5120379"/>
                </a:cubicBezTo>
                <a:cubicBezTo>
                  <a:pt x="1509040" y="5098840"/>
                  <a:pt x="1417102" y="5059994"/>
                  <a:pt x="1432046" y="4948840"/>
                </a:cubicBezTo>
                <a:cubicBezTo>
                  <a:pt x="1436123" y="4917301"/>
                  <a:pt x="1411214" y="4891532"/>
                  <a:pt x="1371813" y="4900763"/>
                </a:cubicBezTo>
                <a:cubicBezTo>
                  <a:pt x="1296633" y="4918071"/>
                  <a:pt x="1262665" y="4872300"/>
                  <a:pt x="1220998" y="4838069"/>
                </a:cubicBezTo>
                <a:cubicBezTo>
                  <a:pt x="1146725" y="4777302"/>
                  <a:pt x="1076074" y="4712685"/>
                  <a:pt x="957869" y="4702684"/>
                </a:cubicBezTo>
                <a:cubicBezTo>
                  <a:pt x="980512" y="4654991"/>
                  <a:pt x="1019009" y="4661916"/>
                  <a:pt x="1054336" y="4671915"/>
                </a:cubicBezTo>
                <a:cubicBezTo>
                  <a:pt x="1147177" y="4698070"/>
                  <a:pt x="1239115" y="4727684"/>
                  <a:pt x="1331957" y="4753839"/>
                </a:cubicBezTo>
                <a:cubicBezTo>
                  <a:pt x="1392645" y="4770763"/>
                  <a:pt x="1452881" y="4794609"/>
                  <a:pt x="1533949" y="4775761"/>
                </a:cubicBezTo>
                <a:cubicBezTo>
                  <a:pt x="1464202" y="4679607"/>
                  <a:pt x="1345545" y="4662300"/>
                  <a:pt x="1249533" y="4632685"/>
                </a:cubicBezTo>
                <a:cubicBezTo>
                  <a:pt x="1129515" y="4595378"/>
                  <a:pt x="1058865" y="4524991"/>
                  <a:pt x="974172" y="4446530"/>
                </a:cubicBezTo>
                <a:cubicBezTo>
                  <a:pt x="1062487" y="4427683"/>
                  <a:pt x="1117287" y="4485377"/>
                  <a:pt x="1186579" y="4482299"/>
                </a:cubicBezTo>
                <a:cubicBezTo>
                  <a:pt x="1190203" y="4472300"/>
                  <a:pt x="1196544" y="4457684"/>
                  <a:pt x="1195637" y="4457299"/>
                </a:cubicBezTo>
                <a:cubicBezTo>
                  <a:pt x="1082415" y="4414222"/>
                  <a:pt x="1029426" y="4333453"/>
                  <a:pt x="1011761" y="4235759"/>
                </a:cubicBezTo>
                <a:cubicBezTo>
                  <a:pt x="1002706" y="4185376"/>
                  <a:pt x="961492" y="4169607"/>
                  <a:pt x="920731" y="4146528"/>
                </a:cubicBezTo>
                <a:cubicBezTo>
                  <a:pt x="778522" y="4064606"/>
                  <a:pt x="628163" y="3990375"/>
                  <a:pt x="511316" y="3877683"/>
                </a:cubicBezTo>
                <a:cubicBezTo>
                  <a:pt x="646279" y="3892682"/>
                  <a:pt x="754521" y="3966143"/>
                  <a:pt x="899898" y="3997682"/>
                </a:cubicBezTo>
                <a:cubicBezTo>
                  <a:pt x="784411" y="3873836"/>
                  <a:pt x="634956" y="3811144"/>
                  <a:pt x="498636" y="3736143"/>
                </a:cubicBezTo>
                <a:cubicBezTo>
                  <a:pt x="436588" y="3701912"/>
                  <a:pt x="379073" y="3658065"/>
                  <a:pt x="303890" y="3639604"/>
                </a:cubicBezTo>
                <a:cubicBezTo>
                  <a:pt x="277170" y="3633065"/>
                  <a:pt x="233240" y="3619219"/>
                  <a:pt x="254527" y="3582680"/>
                </a:cubicBezTo>
                <a:cubicBezTo>
                  <a:pt x="272641" y="3552297"/>
                  <a:pt x="308419" y="3561526"/>
                  <a:pt x="341028" y="3570373"/>
                </a:cubicBezTo>
                <a:cubicBezTo>
                  <a:pt x="419378" y="3592297"/>
                  <a:pt x="500446" y="3592682"/>
                  <a:pt x="606424" y="3592297"/>
                </a:cubicBezTo>
                <a:cubicBezTo>
                  <a:pt x="517657" y="3491912"/>
                  <a:pt x="355067" y="3521913"/>
                  <a:pt x="278984" y="3416526"/>
                </a:cubicBezTo>
                <a:cubicBezTo>
                  <a:pt x="374088" y="3398064"/>
                  <a:pt x="447458" y="3436142"/>
                  <a:pt x="524452" y="3443448"/>
                </a:cubicBezTo>
                <a:cubicBezTo>
                  <a:pt x="594195" y="3449987"/>
                  <a:pt x="611405" y="3432296"/>
                  <a:pt x="595102" y="3374218"/>
                </a:cubicBezTo>
                <a:cubicBezTo>
                  <a:pt x="569741" y="3283833"/>
                  <a:pt x="607782" y="3237678"/>
                  <a:pt x="709231" y="3262295"/>
                </a:cubicBezTo>
                <a:cubicBezTo>
                  <a:pt x="803432" y="3285372"/>
                  <a:pt x="813394" y="3251526"/>
                  <a:pt x="788033" y="3199987"/>
                </a:cubicBezTo>
                <a:cubicBezTo>
                  <a:pt x="751802" y="3124988"/>
                  <a:pt x="793015" y="3066910"/>
                  <a:pt x="821094" y="3003833"/>
                </a:cubicBezTo>
                <a:cubicBezTo>
                  <a:pt x="864120" y="2907680"/>
                  <a:pt x="846003" y="2860755"/>
                  <a:pt x="753161" y="2789218"/>
                </a:cubicBezTo>
                <a:cubicBezTo>
                  <a:pt x="701080" y="2749216"/>
                  <a:pt x="644921" y="2715371"/>
                  <a:pt x="569285" y="2680756"/>
                </a:cubicBezTo>
                <a:cubicBezTo>
                  <a:pt x="743651" y="2661909"/>
                  <a:pt x="560683" y="2598448"/>
                  <a:pt x="622275" y="2558832"/>
                </a:cubicBezTo>
                <a:cubicBezTo>
                  <a:pt x="745462" y="2542678"/>
                  <a:pt x="846003" y="2668833"/>
                  <a:pt x="1013576" y="2632679"/>
                </a:cubicBezTo>
                <a:cubicBezTo>
                  <a:pt x="806602" y="2523446"/>
                  <a:pt x="577892" y="2487677"/>
                  <a:pt x="427984" y="2342293"/>
                </a:cubicBezTo>
                <a:cubicBezTo>
                  <a:pt x="462405" y="2309216"/>
                  <a:pt x="496823" y="2339985"/>
                  <a:pt x="526263" y="2327678"/>
                </a:cubicBezTo>
                <a:cubicBezTo>
                  <a:pt x="525356" y="2319985"/>
                  <a:pt x="527622" y="2308446"/>
                  <a:pt x="522186" y="2304986"/>
                </a:cubicBezTo>
                <a:cubicBezTo>
                  <a:pt x="410323" y="2225754"/>
                  <a:pt x="408509" y="2223831"/>
                  <a:pt x="528526" y="2165368"/>
                </a:cubicBezTo>
                <a:cubicBezTo>
                  <a:pt x="570645" y="2144984"/>
                  <a:pt x="567023" y="2126906"/>
                  <a:pt x="544832" y="2101138"/>
                </a:cubicBezTo>
                <a:cubicBezTo>
                  <a:pt x="528978" y="2083061"/>
                  <a:pt x="509957" y="2066906"/>
                  <a:pt x="519016" y="2027291"/>
                </a:cubicBezTo>
                <a:cubicBezTo>
                  <a:pt x="584685" y="2078062"/>
                  <a:pt x="902162" y="2061522"/>
                  <a:pt x="958321" y="2056137"/>
                </a:cubicBezTo>
                <a:cubicBezTo>
                  <a:pt x="1021272" y="2050369"/>
                  <a:pt x="1083319" y="2025753"/>
                  <a:pt x="1149440" y="2039214"/>
                </a:cubicBezTo>
                <a:cubicBezTo>
                  <a:pt x="1202430" y="2049985"/>
                  <a:pt x="1447897" y="2154215"/>
                  <a:pt x="1482772" y="2034599"/>
                </a:cubicBezTo>
                <a:cubicBezTo>
                  <a:pt x="1484583" y="2028831"/>
                  <a:pt x="1583765" y="2042293"/>
                  <a:pt x="1637208" y="2048831"/>
                </a:cubicBezTo>
                <a:cubicBezTo>
                  <a:pt x="1684309" y="2054216"/>
                  <a:pt x="1737297" y="2078062"/>
                  <a:pt x="1768999" y="2030369"/>
                </a:cubicBezTo>
                <a:cubicBezTo>
                  <a:pt x="1787568" y="2002293"/>
                  <a:pt x="1711030" y="1948062"/>
                  <a:pt x="1642642" y="1943445"/>
                </a:cubicBezTo>
                <a:cubicBezTo>
                  <a:pt x="1583312" y="1939214"/>
                  <a:pt x="1521266" y="1933060"/>
                  <a:pt x="1464655" y="1944599"/>
                </a:cubicBezTo>
                <a:cubicBezTo>
                  <a:pt x="1394911" y="1958446"/>
                  <a:pt x="1357322" y="1936138"/>
                  <a:pt x="1337846" y="1888061"/>
                </a:cubicBezTo>
                <a:cubicBezTo>
                  <a:pt x="1316106" y="1834985"/>
                  <a:pt x="1274439" y="1810368"/>
                  <a:pt x="1216924" y="1785752"/>
                </a:cubicBezTo>
                <a:cubicBezTo>
                  <a:pt x="1077431" y="1726138"/>
                  <a:pt x="943377" y="1657291"/>
                  <a:pt x="790299" y="1622676"/>
                </a:cubicBezTo>
                <a:cubicBezTo>
                  <a:pt x="759953" y="1615751"/>
                  <a:pt x="726441" y="1606521"/>
                  <a:pt x="712401" y="1560751"/>
                </a:cubicBezTo>
                <a:cubicBezTo>
                  <a:pt x="1126798" y="1629213"/>
                  <a:pt x="1504511" y="1807676"/>
                  <a:pt x="1932039" y="1797291"/>
                </a:cubicBezTo>
                <a:cubicBezTo>
                  <a:pt x="1815195" y="1740752"/>
                  <a:pt x="1679780" y="1737675"/>
                  <a:pt x="1555234" y="1698059"/>
                </a:cubicBezTo>
                <a:cubicBezTo>
                  <a:pt x="1643549" y="1668444"/>
                  <a:pt x="1726428" y="1699213"/>
                  <a:pt x="1810212" y="1716137"/>
                </a:cubicBezTo>
                <a:cubicBezTo>
                  <a:pt x="1880410" y="1729982"/>
                  <a:pt x="1943817" y="1732290"/>
                  <a:pt x="1951515" y="1649598"/>
                </a:cubicBezTo>
                <a:cubicBezTo>
                  <a:pt x="1948798" y="1644214"/>
                  <a:pt x="1949249" y="1637291"/>
                  <a:pt x="1949704" y="1630753"/>
                </a:cubicBezTo>
                <a:cubicBezTo>
                  <a:pt x="1926152" y="1596522"/>
                  <a:pt x="1889468" y="1578830"/>
                  <a:pt x="1845990" y="1568828"/>
                </a:cubicBezTo>
                <a:cubicBezTo>
                  <a:pt x="1819722" y="1562674"/>
                  <a:pt x="1784851" y="1553443"/>
                  <a:pt x="1785302" y="1528829"/>
                </a:cubicBezTo>
                <a:cubicBezTo>
                  <a:pt x="1786662" y="1437674"/>
                  <a:pt x="1702878" y="1411136"/>
                  <a:pt x="1619092" y="1384597"/>
                </a:cubicBezTo>
                <a:cubicBezTo>
                  <a:pt x="1665740" y="1339213"/>
                  <a:pt x="1702423" y="1372674"/>
                  <a:pt x="1737750" y="1369214"/>
                </a:cubicBezTo>
                <a:cubicBezTo>
                  <a:pt x="1760848" y="1366906"/>
                  <a:pt x="1781679" y="1362675"/>
                  <a:pt x="1781679" y="1339213"/>
                </a:cubicBezTo>
                <a:cubicBezTo>
                  <a:pt x="1782132" y="1319597"/>
                  <a:pt x="1771262" y="1297288"/>
                  <a:pt x="1748620" y="1296905"/>
                </a:cubicBezTo>
                <a:cubicBezTo>
                  <a:pt x="1606863" y="1293442"/>
                  <a:pt x="1528513" y="1167288"/>
                  <a:pt x="1381324" y="1166904"/>
                </a:cubicBezTo>
                <a:cubicBezTo>
                  <a:pt x="1293462" y="1166904"/>
                  <a:pt x="1427065" y="1095751"/>
                  <a:pt x="1352792" y="1066135"/>
                </a:cubicBezTo>
                <a:cubicBezTo>
                  <a:pt x="1336486" y="1059596"/>
                  <a:pt x="1395363" y="1049597"/>
                  <a:pt x="1421631" y="1051135"/>
                </a:cubicBezTo>
                <a:cubicBezTo>
                  <a:pt x="1447445" y="1052673"/>
                  <a:pt x="1470543" y="1071519"/>
                  <a:pt x="1501793" y="1058058"/>
                </a:cubicBezTo>
                <a:cubicBezTo>
                  <a:pt x="1519003" y="1009981"/>
                  <a:pt x="1474621" y="992289"/>
                  <a:pt x="1437935" y="978826"/>
                </a:cubicBezTo>
                <a:cubicBezTo>
                  <a:pt x="1353244" y="947673"/>
                  <a:pt x="1270817" y="909981"/>
                  <a:pt x="1177975" y="898826"/>
                </a:cubicBezTo>
                <a:cubicBezTo>
                  <a:pt x="1144915" y="894980"/>
                  <a:pt x="1225528" y="843440"/>
                  <a:pt x="1241378" y="825366"/>
                </a:cubicBezTo>
                <a:cubicBezTo>
                  <a:pt x="867743" y="635366"/>
                  <a:pt x="418474" y="644980"/>
                  <a:pt x="0" y="491517"/>
                </a:cubicBezTo>
                <a:cubicBezTo>
                  <a:pt x="92391" y="461518"/>
                  <a:pt x="160326" y="483440"/>
                  <a:pt x="223277" y="488057"/>
                </a:cubicBezTo>
                <a:cubicBezTo>
                  <a:pt x="380429" y="499594"/>
                  <a:pt x="535773" y="523440"/>
                  <a:pt x="692473" y="537671"/>
                </a:cubicBezTo>
                <a:cubicBezTo>
                  <a:pt x="769465" y="544594"/>
                  <a:pt x="841022" y="570749"/>
                  <a:pt x="927071" y="529211"/>
                </a:cubicBezTo>
                <a:cubicBezTo>
                  <a:pt x="984589" y="501518"/>
                  <a:pt x="1076527" y="531517"/>
                  <a:pt x="1147177" y="556134"/>
                </a:cubicBezTo>
                <a:cubicBezTo>
                  <a:pt x="1205600" y="576517"/>
                  <a:pt x="1261306" y="581901"/>
                  <a:pt x="1338752" y="556134"/>
                </a:cubicBezTo>
                <a:cubicBezTo>
                  <a:pt x="1268554" y="540364"/>
                  <a:pt x="1214658" y="526519"/>
                  <a:pt x="1159406" y="516901"/>
                </a:cubicBezTo>
                <a:cubicBezTo>
                  <a:pt x="1115475" y="509211"/>
                  <a:pt x="1220094" y="478056"/>
                  <a:pt x="1273535" y="481902"/>
                </a:cubicBezTo>
                <a:cubicBezTo>
                  <a:pt x="1348263" y="487287"/>
                  <a:pt x="1306144" y="467287"/>
                  <a:pt x="1293462" y="439595"/>
                </a:cubicBezTo>
                <a:cubicBezTo>
                  <a:pt x="1279875" y="409979"/>
                  <a:pt x="1320183" y="400749"/>
                  <a:pt x="1345545" y="406900"/>
                </a:cubicBezTo>
                <a:cubicBezTo>
                  <a:pt x="1442916" y="431133"/>
                  <a:pt x="1539834" y="388441"/>
                  <a:pt x="1640379" y="423057"/>
                </a:cubicBezTo>
                <a:cubicBezTo>
                  <a:pt x="1615015" y="337670"/>
                  <a:pt x="1560215" y="300363"/>
                  <a:pt x="1445634" y="288439"/>
                </a:cubicBezTo>
                <a:cubicBezTo>
                  <a:pt x="1402608" y="283826"/>
                  <a:pt x="1357773" y="290748"/>
                  <a:pt x="1320636" y="266131"/>
                </a:cubicBezTo>
                <a:cubicBezTo>
                  <a:pt x="1299349" y="251902"/>
                  <a:pt x="1275346" y="234978"/>
                  <a:pt x="1292104" y="208824"/>
                </a:cubicBezTo>
                <a:cubicBezTo>
                  <a:pt x="1303877" y="190363"/>
                  <a:pt x="1329242" y="190363"/>
                  <a:pt x="1350074" y="196517"/>
                </a:cubicBezTo>
                <a:cubicBezTo>
                  <a:pt x="1443371" y="223826"/>
                  <a:pt x="1540741" y="233825"/>
                  <a:pt x="1638113" y="243826"/>
                </a:cubicBezTo>
                <a:cubicBezTo>
                  <a:pt x="1653059" y="245364"/>
                  <a:pt x="1669814" y="250365"/>
                  <a:pt x="1686573" y="224977"/>
                </a:cubicBezTo>
                <a:cubicBezTo>
                  <a:pt x="1504511" y="183824"/>
                  <a:pt x="1331505" y="125362"/>
                  <a:pt x="1144459" y="102670"/>
                </a:cubicBezTo>
                <a:cubicBezTo>
                  <a:pt x="1147177" y="91900"/>
                  <a:pt x="1149896" y="81131"/>
                  <a:pt x="1152614" y="70362"/>
                </a:cubicBezTo>
                <a:cubicBezTo>
                  <a:pt x="1298896" y="85746"/>
                  <a:pt x="1445182" y="101131"/>
                  <a:pt x="1629961" y="120363"/>
                </a:cubicBezTo>
                <a:cubicBezTo>
                  <a:pt x="1516284" y="59207"/>
                  <a:pt x="1408951" y="79594"/>
                  <a:pt x="1324712" y="25362"/>
                </a:cubicBezTo>
                <a:cubicBezTo>
                  <a:pt x="1340563" y="4786"/>
                  <a:pt x="1359698" y="-407"/>
                  <a:pt x="1379513" y="25"/>
                </a:cubicBezTo>
                <a:close/>
              </a:path>
            </a:pathLst>
          </a:custGeom>
        </p:spPr>
      </p:pic>
      <p:pic>
        <p:nvPicPr>
          <p:cNvPr id="10" name="图片 9" descr="人们站在房间里&#10;&#10;描述已自动生成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23"/>
          <a:stretch>
            <a:fillRect/>
          </a:stretch>
        </p:blipFill>
        <p:spPr>
          <a:xfrm>
            <a:off x="6594300" y="33293"/>
            <a:ext cx="5884388" cy="4050406"/>
          </a:xfrm>
          <a:custGeom>
            <a:avLst/>
            <a:gdLst/>
            <a:ahLst/>
            <a:cxnLst/>
            <a:rect l="l" t="t" r="r" b="b"/>
            <a:pathLst>
              <a:path w="7761924" h="5343065">
                <a:moveTo>
                  <a:pt x="3025687" y="76"/>
                </a:moveTo>
                <a:cubicBezTo>
                  <a:pt x="3140786" y="756"/>
                  <a:pt x="3256631" y="6055"/>
                  <a:pt x="3372722" y="16088"/>
                </a:cubicBezTo>
                <a:cubicBezTo>
                  <a:pt x="5230178" y="176616"/>
                  <a:pt x="7761924" y="1424594"/>
                  <a:pt x="7761924" y="3316816"/>
                </a:cubicBezTo>
                <a:cubicBezTo>
                  <a:pt x="7646022" y="5237647"/>
                  <a:pt x="4988715" y="5423921"/>
                  <a:pt x="3701109" y="5320611"/>
                </a:cubicBezTo>
                <a:cubicBezTo>
                  <a:pt x="2413504" y="5217301"/>
                  <a:pt x="351800" y="4486992"/>
                  <a:pt x="36290" y="2696959"/>
                </a:cubicBezTo>
                <a:cubicBezTo>
                  <a:pt x="-259500" y="1018804"/>
                  <a:pt x="1299198" y="-10133"/>
                  <a:pt x="3025687" y="76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Tm="0">
        <p14:gallery dir="l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PRING_ULTRA_SCORM_COURSE_ID" val="3E55867F-6B35-4D90-80F6-9CB72A04F47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41.pptx"/>
</p:tagLst>
</file>

<file path=ppt/theme/theme1.xml><?xml version="1.0" encoding="utf-8"?>
<a:theme xmlns:a="http://schemas.openxmlformats.org/drawingml/2006/main" name="ppt">
  <a:themeElements>
    <a:clrScheme name="自定义 18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0B34C"/>
      </a:accent1>
      <a:accent2>
        <a:srgbClr val="FACE53"/>
      </a:accent2>
      <a:accent3>
        <a:srgbClr val="50B34C"/>
      </a:accent3>
      <a:accent4>
        <a:srgbClr val="FACE53"/>
      </a:accent4>
      <a:accent5>
        <a:srgbClr val="50B34C"/>
      </a:accent5>
      <a:accent6>
        <a:srgbClr val="FACE53"/>
      </a:accent6>
      <a:hlink>
        <a:srgbClr val="50B34C"/>
      </a:hlink>
      <a:folHlink>
        <a:srgbClr val="FACE53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1172</Words>
  <Application>WPS 演示</Application>
  <PresentationFormat>自定义</PresentationFormat>
  <Paragraphs>207</Paragraphs>
  <Slides>20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Calibri</vt:lpstr>
      <vt:lpstr>微软雅黑</vt:lpstr>
      <vt:lpstr>方正姚体</vt:lpstr>
      <vt:lpstr>Times New Roman</vt:lpstr>
      <vt:lpstr>Impact</vt:lpstr>
      <vt:lpstr>方正粗黑宋简体</vt:lpstr>
      <vt:lpstr>Source Sans Pro Light</vt:lpstr>
      <vt:lpstr>Segoe Print</vt:lpstr>
      <vt:lpstr>黑体</vt:lpstr>
      <vt:lpstr>Calibri Light</vt:lpstr>
      <vt:lpstr>Arial Unicode MS</vt:lpstr>
      <vt:lpstr>汉仪菱心体简</vt:lpstr>
      <vt:lpstr>ppt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学前教育</dc:title>
  <dc:creator/>
  <cp:keywords>www.1ppt.com</cp:keywords>
  <cp:lastModifiedBy>Administrator</cp:lastModifiedBy>
  <cp:revision>4</cp:revision>
  <dcterms:created xsi:type="dcterms:W3CDTF">2016-10-17T14:00:00Z</dcterms:created>
  <dcterms:modified xsi:type="dcterms:W3CDTF">2021-05-20T01:23:30Z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2052-11.1.0.10495</vt:lpwstr>
  </property>
  <property fmtid="{D5CDD505-2E9C-101B-9397-08002B2CF9AE}" pid="3" name="ICV">
    <vt:lpwstr>A76CB2995BB1468FB3D37CE7EBE0D0B0</vt:lpwstr>
  </property>
</Properties>
</file>