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76" r:id="rId7"/>
    <p:sldId id="261" r:id="rId8"/>
    <p:sldId id="262" r:id="rId9"/>
    <p:sldId id="263" r:id="rId10"/>
    <p:sldId id="264" r:id="rId11"/>
    <p:sldId id="268" r:id="rId12"/>
    <p:sldId id="265" r:id="rId13"/>
    <p:sldId id="277" r:id="rId14"/>
    <p:sldId id="266" r:id="rId15"/>
    <p:sldId id="273" r:id="rId16"/>
    <p:sldId id="267" r:id="rId17"/>
    <p:sldId id="274" r:id="rId18"/>
    <p:sldId id="269" r:id="rId19"/>
    <p:sldId id="270" r:id="rId20"/>
    <p:sldId id="271" r:id="rId21"/>
    <p:sldId id="272" r:id="rId22"/>
    <p:sldId id="275" r:id="rId23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504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936CB-97A5-4BB3-A2BD-02428975E604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E5C6B-E5C0-4771-A6B6-86DD5E82E31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2062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9740740-C801-4DBB-84B1-A34C0E908CCD}" type="datetimeFigureOut">
              <a:rPr lang="zh-TW" altLang="en-US" smtClean="0"/>
              <a:t>2016/9/29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7C1FF9A-B0DF-499C-A329-6FB78EE989E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E-mail&#23492;swj@mail.mcu.edu.tw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hyperlink" Target="mailto:swj@mail.mcu.edu.tw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680521"/>
          </a:xfrm>
        </p:spPr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台灣旅遊、景點、美食</a:t>
            </a:r>
            <a:r>
              <a:rPr lang="en-US" altLang="zh-TW" sz="48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48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48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攻略活動企劃書</a:t>
            </a:r>
            <a:r>
              <a:rPr lang="zh-TW" altLang="en-US" sz="4800" dirty="0" smtClean="0">
                <a:solidFill>
                  <a:srgbClr val="C00000"/>
                </a:solidFill>
              </a:rPr>
              <a:t/>
            </a:r>
            <a:br>
              <a:rPr lang="zh-TW" altLang="en-US" sz="4800" dirty="0" smtClean="0">
                <a:solidFill>
                  <a:srgbClr val="C00000"/>
                </a:solidFill>
              </a:rPr>
            </a:br>
            <a:r>
              <a:rPr lang="zh-TW" altLang="en-US" sz="4800" dirty="0" smtClean="0"/>
              <a:t>               </a:t>
            </a:r>
            <a:r>
              <a:rPr lang="en-US" altLang="zh-TW" sz="4800" dirty="0" smtClean="0"/>
              <a:t/>
            </a:r>
            <a:br>
              <a:rPr lang="en-US" altLang="zh-TW" sz="4800" dirty="0" smtClean="0"/>
            </a:br>
            <a:r>
              <a:rPr lang="zh-TW" altLang="en-US" sz="4800" dirty="0">
                <a:solidFill>
                  <a:srgbClr val="C00000"/>
                </a:solidFill>
              </a:rPr>
              <a:t> </a:t>
            </a:r>
            <a:r>
              <a:rPr lang="zh-TW" altLang="en-US" sz="4800" dirty="0" smtClean="0">
                <a:solidFill>
                  <a:srgbClr val="C00000"/>
                </a:solidFill>
              </a:rPr>
              <a:t>                           </a:t>
            </a:r>
            <a:r>
              <a:rPr lang="zh-TW" altLang="en-US" sz="2400" dirty="0" smtClean="0">
                <a:solidFill>
                  <a:srgbClr val="C00000"/>
                </a:solidFill>
              </a:rPr>
              <a:t> </a:t>
            </a:r>
            <a:r>
              <a:rPr lang="zh-TW" altLang="en-US" sz="24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報告人：</a:t>
            </a:r>
            <a:r>
              <a:rPr lang="zh-TW" altLang="en-US" sz="24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陸教處交流組</a:t>
            </a:r>
            <a:r>
              <a:rPr lang="en-US" altLang="zh-TW" sz="24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4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4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                 </a:t>
            </a:r>
            <a:r>
              <a:rPr lang="zh-TW" altLang="en-US" sz="24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組長  周星文</a:t>
            </a:r>
            <a:endParaRPr lang="zh-TW" altLang="en-US" sz="2400" b="1" dirty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733256"/>
            <a:ext cx="3888432" cy="9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53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FFFF00"/>
                </a:solidFill>
              </a:rPr>
              <a:t>計分方式</a:t>
            </a:r>
            <a:endParaRPr lang="zh-TW" altLang="en-US" b="1" dirty="0">
              <a:solidFill>
                <a:srgbClr val="FFFF00"/>
              </a:solidFill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6656" y="1772816"/>
            <a:ext cx="3822192" cy="639762"/>
          </a:xfrm>
        </p:spPr>
        <p:txBody>
          <a:bodyPr>
            <a:noAutofit/>
          </a:bodyPr>
          <a:lstStyle/>
          <a:p>
            <a:r>
              <a:rPr lang="zh-TW" altLang="en-US" sz="3600" b="1" dirty="0" smtClean="0">
                <a:solidFill>
                  <a:srgbClr val="C00000"/>
                </a:solidFill>
              </a:rPr>
              <a:t>以景點為標準</a:t>
            </a:r>
            <a:endParaRPr lang="zh-TW" alt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7332" y="2492896"/>
            <a:ext cx="3820055" cy="2697163"/>
          </a:xfrm>
        </p:spPr>
        <p:txBody>
          <a:bodyPr>
            <a:normAutofit/>
          </a:bodyPr>
          <a:lstStyle/>
          <a:p>
            <a:r>
              <a:rPr lang="zh-TW" altLang="en-US" sz="2800" b="1" dirty="0" smtClean="0">
                <a:solidFill>
                  <a:srgbClr val="002060"/>
                </a:solidFill>
              </a:rPr>
              <a:t>景點以台灣著名景為主，每到訪一個景點加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5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分，跨縣市景點加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10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分。</a:t>
            </a:r>
            <a:endParaRPr lang="zh-TW" altLang="en-US" sz="2800" b="1" dirty="0">
              <a:solidFill>
                <a:srgbClr val="002060"/>
              </a:solidFill>
            </a:endParaRP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8200" y="1772816"/>
            <a:ext cx="3822192" cy="639762"/>
          </a:xfrm>
        </p:spPr>
        <p:txBody>
          <a:bodyPr>
            <a:noAutofit/>
          </a:bodyPr>
          <a:lstStyle/>
          <a:p>
            <a:r>
              <a:rPr lang="zh-TW" altLang="en-US" sz="3600" b="1" dirty="0" smtClean="0">
                <a:solidFill>
                  <a:srgbClr val="C00000"/>
                </a:solidFill>
              </a:rPr>
              <a:t>以美食點為標準</a:t>
            </a:r>
            <a:endParaRPr lang="zh-TW" altLang="en-US" sz="3600" b="1" dirty="0">
              <a:solidFill>
                <a:srgbClr val="C00000"/>
              </a:solidFill>
            </a:endParaRP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4" y="2492896"/>
            <a:ext cx="3959423" cy="2304256"/>
          </a:xfrm>
        </p:spPr>
        <p:txBody>
          <a:bodyPr>
            <a:noAutofit/>
          </a:bodyPr>
          <a:lstStyle/>
          <a:p>
            <a:r>
              <a:rPr lang="zh-TW" altLang="en-US" sz="2800" b="1" dirty="0" smtClean="0">
                <a:solidFill>
                  <a:srgbClr val="002060"/>
                </a:solidFill>
              </a:rPr>
              <a:t>美食品嚐以台灣著名夜市及知名小吃為主，每到訪一個美食點加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5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分，跨縣市美食點加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10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分。</a:t>
            </a:r>
            <a:endParaRPr lang="zh-TW" altLang="en-US" sz="2800" b="1" dirty="0">
              <a:solidFill>
                <a:srgbClr val="002060"/>
              </a:solidFill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157192"/>
            <a:ext cx="3888432" cy="932311"/>
          </a:xfrm>
          <a:prstGeom prst="rect">
            <a:avLst/>
          </a:prstGeom>
        </p:spPr>
      </p:pic>
      <p:pic>
        <p:nvPicPr>
          <p:cNvPr id="5122" name="Picture 2" descr="http://pic12.nipic.com/20110128/4669062_170923703100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62685"/>
            <a:ext cx="3888432" cy="181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20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3968" y="620688"/>
            <a:ext cx="4608512" cy="5688632"/>
          </a:xfrm>
        </p:spPr>
        <p:txBody>
          <a:bodyPr>
            <a:noAutofit/>
          </a:bodyPr>
          <a:lstStyle/>
          <a:p>
            <a:r>
              <a:rPr lang="zh-TW" altLang="en-US" b="1" dirty="0" smtClean="0">
                <a:solidFill>
                  <a:srgbClr val="FFFF00"/>
                </a:solidFill>
              </a:rPr>
              <a:t>計分方式：</a:t>
            </a:r>
            <a:r>
              <a:rPr lang="en-US" altLang="zh-TW" b="1" dirty="0" smtClean="0">
                <a:solidFill>
                  <a:srgbClr val="FFFF00"/>
                </a:solidFill>
              </a:rPr>
              <a:t/>
            </a:r>
            <a:br>
              <a:rPr lang="en-US" altLang="zh-TW" b="1" dirty="0" smtClean="0">
                <a:solidFill>
                  <a:srgbClr val="FFFF00"/>
                </a:solidFill>
              </a:rPr>
            </a:br>
            <a:r>
              <a:rPr lang="zh-TW" altLang="en-US" b="1" dirty="0" smtClean="0">
                <a:solidFill>
                  <a:srgbClr val="C00000"/>
                </a:solidFill>
              </a:rPr>
              <a:t>以四項成績分數予以加總，總合分數最高者，為第一名，以此類推。</a:t>
            </a:r>
            <a:r>
              <a:rPr lang="en-US" altLang="zh-TW" b="1" dirty="0" smtClean="0">
                <a:solidFill>
                  <a:srgbClr val="C00000"/>
                </a:solidFill>
              </a:rPr>
              <a:t/>
            </a:r>
            <a:br>
              <a:rPr lang="en-US" altLang="zh-TW" b="1" dirty="0" smtClean="0">
                <a:solidFill>
                  <a:srgbClr val="C00000"/>
                </a:solidFill>
              </a:rPr>
            </a:br>
            <a:r>
              <a:rPr lang="zh-TW" altLang="en-US" b="1" dirty="0">
                <a:solidFill>
                  <a:srgbClr val="C00000"/>
                </a:solidFill>
              </a:rPr>
              <a:t>預計取</a:t>
            </a:r>
            <a:r>
              <a:rPr lang="zh-TW" altLang="en-US" b="1" dirty="0" smtClean="0">
                <a:solidFill>
                  <a:srgbClr val="C00000"/>
                </a:solidFill>
              </a:rPr>
              <a:t>排名前</a:t>
            </a:r>
            <a:r>
              <a:rPr lang="en-US" altLang="zh-TW" b="1" dirty="0" smtClean="0">
                <a:solidFill>
                  <a:srgbClr val="C00000"/>
                </a:solidFill>
              </a:rPr>
              <a:t>15</a:t>
            </a:r>
            <a:r>
              <a:rPr lang="zh-TW" altLang="en-US" b="1" dirty="0" smtClean="0">
                <a:solidFill>
                  <a:srgbClr val="C00000"/>
                </a:solidFill>
              </a:rPr>
              <a:t>名，予以獎勵。</a:t>
            </a:r>
            <a:r>
              <a:rPr lang="en-US" altLang="zh-TW" b="1" dirty="0" smtClean="0">
                <a:solidFill>
                  <a:srgbClr val="C00000"/>
                </a:solidFill>
              </a:rPr>
              <a:t>(</a:t>
            </a:r>
            <a:r>
              <a:rPr lang="zh-TW" altLang="en-US" b="1" dirty="0" smtClean="0">
                <a:solidFill>
                  <a:srgbClr val="C00000"/>
                </a:solidFill>
              </a:rPr>
              <a:t>若同分太多，以抽簽決定</a:t>
            </a:r>
            <a:r>
              <a:rPr lang="en-US" altLang="zh-TW" b="1" dirty="0" smtClean="0">
                <a:solidFill>
                  <a:srgbClr val="C00000"/>
                </a:solidFill>
              </a:rPr>
              <a:t>)</a:t>
            </a:r>
            <a:br>
              <a:rPr lang="en-US" altLang="zh-TW" b="1" dirty="0" smtClean="0">
                <a:solidFill>
                  <a:srgbClr val="C00000"/>
                </a:solidFill>
              </a:rPr>
            </a:br>
            <a:r>
              <a:rPr lang="zh-TW" altLang="en-US" b="1" dirty="0" smtClean="0">
                <a:solidFill>
                  <a:srgbClr val="C00000"/>
                </a:solidFill>
              </a:rPr>
              <a:t>公里及時間數計算，以</a:t>
            </a:r>
            <a:r>
              <a:rPr lang="en-US" altLang="zh-TW" b="1" dirty="0" smtClean="0">
                <a:solidFill>
                  <a:srgbClr val="C00000"/>
                </a:solidFill>
              </a:rPr>
              <a:t>google</a:t>
            </a:r>
            <a:r>
              <a:rPr lang="zh-TW" altLang="en-US" b="1" dirty="0" smtClean="0">
                <a:solidFill>
                  <a:srgbClr val="C00000"/>
                </a:solidFill>
              </a:rPr>
              <a:t>地圖兩點間距離、時間及搭乘工具種類所呈現數據列計。</a:t>
            </a:r>
            <a:r>
              <a:rPr lang="en-US" altLang="zh-TW" b="1" dirty="0" smtClean="0">
                <a:solidFill>
                  <a:srgbClr val="C00000"/>
                </a:solidFill>
              </a:rPr>
              <a:t/>
            </a:r>
            <a:br>
              <a:rPr lang="en-US" altLang="zh-TW" b="1" dirty="0" smtClean="0">
                <a:solidFill>
                  <a:srgbClr val="C00000"/>
                </a:solidFill>
              </a:rPr>
            </a:br>
            <a:r>
              <a:rPr lang="zh-TW" altLang="en-US" b="1" dirty="0">
                <a:solidFill>
                  <a:srgbClr val="C00000"/>
                </a:solidFill>
              </a:rPr>
              <a:t>成績計算由本</a:t>
            </a:r>
            <a:r>
              <a:rPr lang="zh-TW" altLang="en-US" b="1" dirty="0" smtClean="0">
                <a:solidFill>
                  <a:srgbClr val="C00000"/>
                </a:solidFill>
              </a:rPr>
              <a:t>處成立評審委員會，由教師、本處同仁、學生等</a:t>
            </a:r>
            <a:r>
              <a:rPr lang="en-US" altLang="zh-TW" b="1" dirty="0" smtClean="0">
                <a:solidFill>
                  <a:srgbClr val="C00000"/>
                </a:solidFill>
              </a:rPr>
              <a:t>5</a:t>
            </a:r>
            <a:r>
              <a:rPr lang="zh-TW" altLang="en-US" b="1" dirty="0" smtClean="0">
                <a:solidFill>
                  <a:srgbClr val="C00000"/>
                </a:solidFill>
              </a:rPr>
              <a:t>名進行評審。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733256"/>
            <a:ext cx="3888432" cy="932311"/>
          </a:xfrm>
          <a:prstGeom prst="rect">
            <a:avLst/>
          </a:prstGeom>
        </p:spPr>
      </p:pic>
      <p:pic>
        <p:nvPicPr>
          <p:cNvPr id="1026" name="Picture 2" descr="http://www1.mcu.edu.tw/Apps/SB/data/164/MCU/v.1/img/School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24" y="798587"/>
            <a:ext cx="243840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-talent.com.tw/ezfiles/5/1005/img/56/1150341_537556286299310_1071215045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338437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59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FFFF00"/>
                </a:solidFill>
              </a:rPr>
              <a:t>回報單撰擬方式</a:t>
            </a:r>
            <a:endParaRPr lang="zh-TW" altLang="en-US" b="1" dirty="0">
              <a:solidFill>
                <a:srgbClr val="FFFF00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95536" y="2091620"/>
            <a:ext cx="36724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002060"/>
                </a:solidFill>
                <a:latin typeface="+mn-ea"/>
              </a:rPr>
              <a:t>搭乘工具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：請敍明公車</a:t>
            </a:r>
            <a:r>
              <a:rPr lang="en-US" altLang="zh-TW" sz="2400" b="1" dirty="0" smtClean="0">
                <a:solidFill>
                  <a:srgbClr val="C00000"/>
                </a:solidFill>
                <a:latin typeface="+mn-ea"/>
              </a:rPr>
              <a:t>(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客運</a:t>
            </a:r>
            <a:r>
              <a:rPr lang="en-US" altLang="zh-TW" sz="2400" b="1" dirty="0" smtClean="0">
                <a:solidFill>
                  <a:srgbClr val="C00000"/>
                </a:solidFill>
                <a:latin typeface="+mn-ea"/>
              </a:rPr>
              <a:t>)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、飛機、高鐵、火車、船舶名稱，出發時間、抵達目的地時間。</a:t>
            </a:r>
            <a:endParaRPr lang="en-US" altLang="zh-TW" sz="2400" b="1" dirty="0" smtClean="0">
              <a:solidFill>
                <a:srgbClr val="C00000"/>
              </a:solidFill>
              <a:latin typeface="+mn-ea"/>
            </a:endParaRPr>
          </a:p>
          <a:p>
            <a:endParaRPr lang="en-US" altLang="zh-TW" sz="2400" b="1" dirty="0" smtClean="0">
              <a:solidFill>
                <a:srgbClr val="C00000"/>
              </a:solidFill>
              <a:latin typeface="+mn-ea"/>
            </a:endParaRPr>
          </a:p>
          <a:p>
            <a:r>
              <a:rPr lang="zh-TW" altLang="en-US" sz="2400" b="1" dirty="0" smtClean="0">
                <a:solidFill>
                  <a:srgbClr val="002060"/>
                </a:solidFill>
                <a:latin typeface="+mn-ea"/>
              </a:rPr>
              <a:t>時間、公里數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：計程車、公車則以</a:t>
            </a:r>
            <a:r>
              <a:rPr lang="en-US" altLang="zh-TW" sz="2400" b="1" dirty="0" smtClean="0">
                <a:solidFill>
                  <a:srgbClr val="C00000"/>
                </a:solidFill>
                <a:latin typeface="+mn-ea"/>
              </a:rPr>
              <a:t>google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兩點時間為準。飛機、高鐵、船舶以該公司網路公告時間為依據。</a:t>
            </a:r>
            <a:endParaRPr lang="en-US" altLang="zh-TW" sz="2400" b="1" dirty="0" smtClean="0">
              <a:solidFill>
                <a:srgbClr val="C00000"/>
              </a:solidFill>
              <a:latin typeface="+mn-ea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620688"/>
            <a:ext cx="2304256" cy="792088"/>
          </a:xfrm>
          <a:prstGeom prst="rect">
            <a:avLst/>
          </a:prstGeom>
        </p:spPr>
      </p:pic>
      <p:pic>
        <p:nvPicPr>
          <p:cNvPr id="1027" name="Picture 3" descr="C:\Users\EE4F\Desktop\未命名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1556792"/>
            <a:ext cx="4633239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52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FFFF00"/>
                </a:solidFill>
              </a:rPr>
              <a:t>回報單撰擬方式</a:t>
            </a:r>
            <a:endParaRPr lang="zh-TW" altLang="en-US" b="1" dirty="0">
              <a:solidFill>
                <a:srgbClr val="FFFF00"/>
              </a:solidFill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48680"/>
            <a:ext cx="2304256" cy="79208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51520" y="1775713"/>
            <a:ext cx="4392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b="1" dirty="0">
                <a:solidFill>
                  <a:srgbClr val="C00000"/>
                </a:solidFill>
                <a:latin typeface="+mn-ea"/>
              </a:rPr>
              <a:t>1</a:t>
            </a:r>
            <a:r>
              <a:rPr lang="en-US" altLang="zh-TW" sz="2400" b="1" dirty="0" smtClean="0">
                <a:solidFill>
                  <a:srgbClr val="C00000"/>
                </a:solidFill>
                <a:latin typeface="+mn-ea"/>
              </a:rPr>
              <a:t>.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右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表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可依需求，自行延伸。</a:t>
            </a:r>
          </a:p>
          <a:p>
            <a:r>
              <a:rPr lang="en-US" altLang="zh-TW" sz="2400" b="1" dirty="0">
                <a:solidFill>
                  <a:srgbClr val="C00000"/>
                </a:solidFill>
                <a:latin typeface="+mn-ea"/>
              </a:rPr>
              <a:t>2</a:t>
            </a:r>
            <a:r>
              <a:rPr lang="en-US" altLang="zh-TW" sz="2400" b="1" dirty="0" smtClean="0">
                <a:solidFill>
                  <a:srgbClr val="C00000"/>
                </a:solidFill>
                <a:latin typeface="+mn-ea"/>
              </a:rPr>
              <a:t>.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住宿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點、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景點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、美食點、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機</a:t>
            </a:r>
            <a:endParaRPr lang="en-US" altLang="zh-TW" sz="2400" b="1" dirty="0" smtClean="0">
              <a:solidFill>
                <a:srgbClr val="C00000"/>
              </a:solidFill>
              <a:latin typeface="+mn-ea"/>
            </a:endParaRPr>
          </a:p>
          <a:p>
            <a:r>
              <a:rPr lang="zh-TW" altLang="en-US" sz="2400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 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場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、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車站等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，均需敍明清楚。</a:t>
            </a:r>
          </a:p>
          <a:p>
            <a:r>
              <a:rPr lang="en-US" altLang="zh-TW" sz="2400" b="1" dirty="0">
                <a:solidFill>
                  <a:srgbClr val="C00000"/>
                </a:solidFill>
                <a:latin typeface="+mn-ea"/>
              </a:rPr>
              <a:t>3</a:t>
            </a:r>
            <a:r>
              <a:rPr lang="en-US" altLang="zh-TW" sz="2400" b="1" dirty="0" smtClean="0">
                <a:solidFill>
                  <a:srgbClr val="C00000"/>
                </a:solidFill>
                <a:latin typeface="+mn-ea"/>
              </a:rPr>
              <a:t>.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右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表編號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由承辦單位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依回報</a:t>
            </a:r>
            <a:endParaRPr lang="en-US" altLang="zh-TW" sz="2400" b="1" dirty="0" smtClean="0">
              <a:solidFill>
                <a:srgbClr val="C00000"/>
              </a:solidFill>
              <a:latin typeface="+mn-ea"/>
            </a:endParaRPr>
          </a:p>
          <a:p>
            <a:r>
              <a:rPr lang="zh-TW" altLang="en-US" sz="2400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 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順序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填寫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，以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利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管制。學校</a:t>
            </a:r>
            <a:endParaRPr lang="en-US" altLang="zh-TW" sz="2400" b="1" dirty="0" smtClean="0">
              <a:solidFill>
                <a:srgbClr val="C00000"/>
              </a:solidFill>
              <a:latin typeface="+mn-ea"/>
            </a:endParaRPr>
          </a:p>
          <a:p>
            <a:r>
              <a:rPr lang="zh-TW" altLang="en-US" sz="2400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 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名稱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及姓名由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學生自行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填寫。</a:t>
            </a:r>
          </a:p>
          <a:p>
            <a:r>
              <a:rPr lang="en-US" altLang="zh-TW" sz="2400" b="1" dirty="0">
                <a:solidFill>
                  <a:srgbClr val="C00000"/>
                </a:solidFill>
                <a:latin typeface="+mn-ea"/>
              </a:rPr>
              <a:t>4</a:t>
            </a:r>
            <a:r>
              <a:rPr lang="en-US" altLang="zh-TW" sz="2400" b="1" dirty="0" smtClean="0">
                <a:solidFill>
                  <a:srgbClr val="C00000"/>
                </a:solidFill>
                <a:latin typeface="+mn-ea"/>
              </a:rPr>
              <a:t>.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右表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以向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承辦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單位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、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貴校對</a:t>
            </a:r>
            <a:endParaRPr lang="en-US" altLang="zh-TW" sz="2400" b="1" dirty="0" smtClean="0">
              <a:solidFill>
                <a:srgbClr val="C00000"/>
              </a:solidFill>
              <a:latin typeface="+mn-ea"/>
            </a:endParaRPr>
          </a:p>
          <a:p>
            <a:r>
              <a:rPr lang="zh-TW" altLang="en-US" sz="2400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 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台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辦公室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承辦人、班</a:t>
            </a:r>
            <a:r>
              <a:rPr lang="zh-TW" altLang="zh-TW" sz="2400" b="1" dirty="0">
                <a:solidFill>
                  <a:srgbClr val="C00000"/>
                </a:solidFill>
                <a:latin typeface="+mn-ea"/>
              </a:rPr>
              <a:t>代索取</a:t>
            </a:r>
            <a:r>
              <a:rPr lang="zh-TW" altLang="zh-TW" sz="2400" b="1" dirty="0" smtClean="0">
                <a:solidFill>
                  <a:srgbClr val="C00000"/>
                </a:solidFill>
                <a:latin typeface="+mn-ea"/>
              </a:rPr>
              <a:t>。</a:t>
            </a:r>
            <a:endParaRPr lang="en-US" altLang="zh-TW" sz="2400" b="1" dirty="0" smtClean="0">
              <a:solidFill>
                <a:srgbClr val="C00000"/>
              </a:solidFill>
              <a:latin typeface="+mn-ea"/>
            </a:endParaRPr>
          </a:p>
          <a:p>
            <a:r>
              <a:rPr lang="en-US" altLang="zh-TW" sz="2400" b="1" dirty="0" smtClean="0">
                <a:solidFill>
                  <a:srgbClr val="C00000"/>
                </a:solidFill>
                <a:latin typeface="+mn-ea"/>
              </a:rPr>
              <a:t>5.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回報單完成後於</a:t>
            </a:r>
            <a:r>
              <a:rPr lang="en-US" altLang="zh-TW" sz="2400" b="1" dirty="0" smtClean="0">
                <a:solidFill>
                  <a:srgbClr val="002060"/>
                </a:solidFill>
                <a:latin typeface="+mn-ea"/>
              </a:rPr>
              <a:t>2016/10/25</a:t>
            </a:r>
          </a:p>
          <a:p>
            <a:r>
              <a:rPr lang="zh-TW" altLang="en-US" sz="2400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zh-TW" altLang="en-US" sz="2400" b="1" dirty="0" smtClean="0">
                <a:solidFill>
                  <a:srgbClr val="C00000"/>
                </a:solidFill>
                <a:latin typeface="+mn-ea"/>
              </a:rPr>
              <a:t> 前寄銘傳大學周星文組長收。</a:t>
            </a:r>
            <a:r>
              <a:rPr lang="en-US" altLang="zh-TW" sz="2400" b="1" dirty="0" smtClean="0">
                <a:solidFill>
                  <a:srgbClr val="C00000"/>
                </a:solidFill>
                <a:latin typeface="+mn-ea"/>
              </a:rPr>
              <a:t> </a:t>
            </a:r>
          </a:p>
          <a:p>
            <a:pPr algn="ctr"/>
            <a:r>
              <a:rPr lang="en-US" altLang="zh-TW" sz="2400" b="1" dirty="0" smtClean="0">
                <a:solidFill>
                  <a:srgbClr val="0070C0"/>
                </a:solidFill>
                <a:latin typeface="+mn-ea"/>
                <a:hlinkClick r:id="rId3"/>
              </a:rPr>
              <a:t>E-mail</a:t>
            </a:r>
            <a:r>
              <a:rPr lang="zh-TW" altLang="en-US" sz="2400" b="1" dirty="0" smtClean="0">
                <a:solidFill>
                  <a:srgbClr val="0070C0"/>
                </a:solidFill>
                <a:latin typeface="+mn-ea"/>
                <a:hlinkClick r:id="rId3"/>
              </a:rPr>
              <a:t>：</a:t>
            </a:r>
            <a:r>
              <a:rPr lang="en-US" altLang="zh-TW" sz="2400" b="1" dirty="0" smtClean="0">
                <a:solidFill>
                  <a:srgbClr val="0070C0"/>
                </a:solidFill>
                <a:latin typeface="+mn-ea"/>
                <a:hlinkClick r:id="rId4"/>
              </a:rPr>
              <a:t>swj@mail.mcu.edu.tw</a:t>
            </a:r>
            <a:endParaRPr lang="en-US" altLang="zh-TW" sz="2400" b="1" dirty="0" smtClean="0">
              <a:solidFill>
                <a:srgbClr val="0070C0"/>
              </a:solidFill>
              <a:latin typeface="+mn-ea"/>
            </a:endParaRPr>
          </a:p>
          <a:p>
            <a:r>
              <a:rPr lang="en-US" altLang="zh-TW" sz="2000" b="1" dirty="0" err="1" smtClean="0">
                <a:solidFill>
                  <a:srgbClr val="0070C0"/>
                </a:solidFill>
                <a:latin typeface="+mn-ea"/>
              </a:rPr>
              <a:t>Qq</a:t>
            </a:r>
            <a:r>
              <a:rPr lang="zh-TW" altLang="en-US" sz="2000" b="1" dirty="0" smtClean="0">
                <a:solidFill>
                  <a:srgbClr val="0070C0"/>
                </a:solidFill>
                <a:latin typeface="+mn-ea"/>
              </a:rPr>
              <a:t>群號碼：</a:t>
            </a:r>
            <a:endParaRPr lang="en-US" altLang="zh-TW" sz="2000" b="1" dirty="0" smtClean="0">
              <a:solidFill>
                <a:srgbClr val="0070C0"/>
              </a:solidFill>
              <a:latin typeface="+mn-ea"/>
            </a:endParaRPr>
          </a:p>
          <a:p>
            <a:r>
              <a:rPr lang="en-US" altLang="zh-TW" sz="2000" b="1" dirty="0" smtClean="0">
                <a:solidFill>
                  <a:srgbClr val="0070C0"/>
                </a:solidFill>
                <a:latin typeface="+mn-ea"/>
              </a:rPr>
              <a:t>142853069-</a:t>
            </a:r>
            <a:r>
              <a:rPr lang="zh-TW" altLang="en-US" sz="2000" b="1" dirty="0" smtClean="0">
                <a:solidFill>
                  <a:srgbClr val="0070C0"/>
                </a:solidFill>
                <a:latin typeface="+mn-ea"/>
              </a:rPr>
              <a:t>台灣旅遊景點美食攻略</a:t>
            </a:r>
            <a:endParaRPr lang="zh-TW" altLang="zh-TW" sz="2000" b="1" dirty="0">
              <a:solidFill>
                <a:srgbClr val="0070C0"/>
              </a:solidFill>
              <a:latin typeface="+mn-ea"/>
            </a:endParaRPr>
          </a:p>
        </p:txBody>
      </p:sp>
      <p:pic>
        <p:nvPicPr>
          <p:cNvPr id="2055" name="Picture 7" descr="C:\Users\EE4F\Desktop\未命名-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417646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00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景點介紹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245782"/>
            <a:ext cx="1560367" cy="32849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文字方塊 10"/>
          <p:cNvSpPr txBox="1"/>
          <p:nvPr/>
        </p:nvSpPr>
        <p:spPr>
          <a:xfrm>
            <a:off x="755576" y="2060848"/>
            <a:ext cx="576064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+mj-ea"/>
                <a:ea typeface="+mj-ea"/>
              </a:rPr>
              <a:t>台北</a:t>
            </a:r>
            <a:r>
              <a:rPr lang="en-US" altLang="zh-TW" sz="2400" dirty="0" smtClean="0">
                <a:latin typeface="+mj-ea"/>
                <a:ea typeface="+mj-ea"/>
              </a:rPr>
              <a:t>:101</a:t>
            </a:r>
            <a:r>
              <a:rPr lang="zh-TW" altLang="en-US" sz="2400" dirty="0" smtClean="0">
                <a:latin typeface="+mj-ea"/>
                <a:ea typeface="+mj-ea"/>
              </a:rPr>
              <a:t>大樓、故宮博物館</a:t>
            </a:r>
            <a:endParaRPr lang="en-US" altLang="zh-TW" sz="2400" dirty="0" smtClean="0">
              <a:latin typeface="+mj-ea"/>
              <a:ea typeface="+mj-ea"/>
            </a:endParaRPr>
          </a:p>
          <a:p>
            <a:endParaRPr lang="en-US" altLang="zh-TW" sz="2400" dirty="0">
              <a:latin typeface="+mj-ea"/>
              <a:ea typeface="+mj-ea"/>
            </a:endParaRPr>
          </a:p>
          <a:p>
            <a:r>
              <a:rPr lang="zh-TW" altLang="en-US" sz="2400" dirty="0">
                <a:latin typeface="+mj-ea"/>
                <a:ea typeface="+mj-ea"/>
              </a:rPr>
              <a:t>新</a:t>
            </a:r>
            <a:r>
              <a:rPr lang="zh-TW" altLang="en-US" sz="2400" dirty="0" smtClean="0">
                <a:latin typeface="+mj-ea"/>
                <a:ea typeface="+mj-ea"/>
              </a:rPr>
              <a:t>北：淡水</a:t>
            </a:r>
            <a:r>
              <a:rPr lang="zh-TW" altLang="en-US" sz="2400" dirty="0">
                <a:latin typeface="+mj-ea"/>
                <a:ea typeface="+mj-ea"/>
              </a:rPr>
              <a:t>老街、鶯歌</a:t>
            </a:r>
            <a:r>
              <a:rPr lang="zh-TW" altLang="en-US" sz="2400" dirty="0" smtClean="0">
                <a:latin typeface="+mj-ea"/>
                <a:ea typeface="+mj-ea"/>
              </a:rPr>
              <a:t>陶瓷</a:t>
            </a:r>
            <a:endParaRPr lang="en-US" altLang="zh-TW" sz="2400" dirty="0" smtClean="0">
              <a:latin typeface="+mj-ea"/>
              <a:ea typeface="+mj-ea"/>
            </a:endParaRPr>
          </a:p>
          <a:p>
            <a:endParaRPr lang="en-US" altLang="zh-TW" sz="2400" dirty="0">
              <a:latin typeface="+mj-ea"/>
              <a:ea typeface="+mj-ea"/>
            </a:endParaRPr>
          </a:p>
          <a:p>
            <a:r>
              <a:rPr lang="zh-TW" altLang="en-US" sz="2400" dirty="0" smtClean="0">
                <a:latin typeface="+mj-ea"/>
                <a:ea typeface="+mj-ea"/>
              </a:rPr>
              <a:t>桃園：大溪老街</a:t>
            </a:r>
            <a:endParaRPr lang="en-US" altLang="zh-TW" sz="2400" dirty="0">
              <a:latin typeface="+mj-ea"/>
              <a:ea typeface="+mj-ea"/>
            </a:endParaRPr>
          </a:p>
          <a:p>
            <a:endParaRPr lang="en-US" altLang="zh-TW" sz="2400" dirty="0">
              <a:latin typeface="+mj-ea"/>
              <a:ea typeface="+mj-ea"/>
            </a:endParaRPr>
          </a:p>
          <a:p>
            <a:r>
              <a:rPr lang="zh-TW" altLang="en-US" sz="2400" dirty="0" smtClean="0">
                <a:latin typeface="+mj-ea"/>
                <a:ea typeface="+mj-ea"/>
              </a:rPr>
              <a:t>新竹：城隍廟</a:t>
            </a:r>
            <a:r>
              <a:rPr lang="zh-TW" altLang="en-US" sz="2400" dirty="0" smtClean="0">
                <a:latin typeface="+mj-ea"/>
              </a:rPr>
              <a:t>、內灣</a:t>
            </a:r>
            <a:endParaRPr lang="en-US" altLang="zh-TW" sz="2400" dirty="0" smtClean="0">
              <a:latin typeface="+mj-ea"/>
              <a:ea typeface="+mj-ea"/>
            </a:endParaRPr>
          </a:p>
          <a:p>
            <a:endParaRPr lang="en-US" altLang="zh-TW" sz="2400" dirty="0">
              <a:latin typeface="+mj-ea"/>
              <a:ea typeface="+mj-ea"/>
            </a:endParaRPr>
          </a:p>
          <a:p>
            <a:r>
              <a:rPr lang="zh-TW" altLang="en-US" sz="2400" dirty="0" smtClean="0">
                <a:latin typeface="+mj-ea"/>
                <a:ea typeface="+mj-ea"/>
              </a:rPr>
              <a:t>台中：自然科學博物館</a:t>
            </a:r>
            <a:r>
              <a:rPr lang="zh-TW" altLang="en-US" sz="2400" dirty="0" smtClean="0">
                <a:latin typeface="+mj-ea"/>
              </a:rPr>
              <a:t>、台灣美術館</a:t>
            </a:r>
            <a:endParaRPr lang="en-US" altLang="zh-TW" sz="2400" dirty="0" smtClean="0">
              <a:latin typeface="+mj-ea"/>
              <a:ea typeface="+mj-ea"/>
            </a:endParaRPr>
          </a:p>
          <a:p>
            <a:endParaRPr lang="en-US" altLang="zh-TW" sz="2400" dirty="0">
              <a:latin typeface="+mj-ea"/>
              <a:ea typeface="+mj-ea"/>
            </a:endParaRPr>
          </a:p>
          <a:p>
            <a:r>
              <a:rPr lang="zh-TW" altLang="en-US" sz="2400" dirty="0">
                <a:latin typeface="+mj-ea"/>
                <a:ea typeface="+mj-ea"/>
              </a:rPr>
              <a:t>嘉義</a:t>
            </a:r>
            <a:r>
              <a:rPr lang="zh-TW" altLang="en-US" sz="2400" dirty="0" smtClean="0">
                <a:latin typeface="+mj-ea"/>
                <a:ea typeface="+mj-ea"/>
              </a:rPr>
              <a:t>：阿里山森林鐵路</a:t>
            </a:r>
            <a:endParaRPr lang="zh-TW" altLang="en-US" sz="2400" dirty="0">
              <a:latin typeface="+mj-ea"/>
              <a:ea typeface="+mj-ea"/>
            </a:endParaRPr>
          </a:p>
          <a:p>
            <a:endParaRPr lang="en-US" altLang="zh-TW" sz="2400" dirty="0" smtClean="0">
              <a:latin typeface="+mj-ea"/>
              <a:ea typeface="+mj-ea"/>
            </a:endParaRPr>
          </a:p>
          <a:p>
            <a:endParaRPr lang="en-US" altLang="zh-TW" sz="2400" dirty="0">
              <a:latin typeface="+mj-ea"/>
              <a:ea typeface="+mj-ea"/>
            </a:endParaRPr>
          </a:p>
          <a:p>
            <a:endParaRPr lang="en-US" altLang="zh-TW" sz="2400" dirty="0" smtClean="0">
              <a:latin typeface="+mj-ea"/>
              <a:ea typeface="+mj-ea"/>
            </a:endParaRPr>
          </a:p>
          <a:p>
            <a:endParaRPr lang="en-US" altLang="zh-TW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TW" dirty="0" smtClean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　</a:t>
            </a:r>
            <a:endParaRPr lang="zh-TW" altLang="en-US" dirty="0"/>
          </a:p>
        </p:txBody>
      </p:sp>
      <p:pic>
        <p:nvPicPr>
          <p:cNvPr id="17" name="圖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552" y="3245782"/>
            <a:ext cx="2533456" cy="1610818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60848"/>
            <a:ext cx="3888432" cy="9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景點介紹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395536" y="1268760"/>
            <a:ext cx="712879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南投：日月潭</a:t>
            </a:r>
            <a:r>
              <a:rPr lang="zh-TW" altLang="en-US" sz="2400" dirty="0" smtClean="0">
                <a:latin typeface="+mj-ea"/>
              </a:rPr>
              <a:t>、九族文化村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台南：億載金城</a:t>
            </a:r>
            <a:r>
              <a:rPr lang="zh-TW" altLang="en-US" sz="2400" dirty="0" smtClean="0">
                <a:latin typeface="+mj-ea"/>
              </a:rPr>
              <a:t>、</a:t>
            </a:r>
            <a:r>
              <a:rPr lang="zh-TW" altLang="en-US" sz="2400" dirty="0" smtClean="0">
                <a:latin typeface="+mn-ea"/>
              </a:rPr>
              <a:t>安平古堡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高雄：愛河</a:t>
            </a:r>
            <a:r>
              <a:rPr lang="zh-TW" altLang="en-US" sz="2400" dirty="0">
                <a:latin typeface="+mj-ea"/>
              </a:rPr>
              <a:t>、田寮月世界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屏東：墾丁</a:t>
            </a:r>
            <a:r>
              <a:rPr lang="zh-TW" altLang="en-US" sz="2400" dirty="0" smtClean="0">
                <a:latin typeface="+mj-ea"/>
              </a:rPr>
              <a:t>、海洋生物博物館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台東：三仙台</a:t>
            </a:r>
            <a:r>
              <a:rPr lang="zh-TW" altLang="en-US" sz="2400" dirty="0">
                <a:latin typeface="+mj-ea"/>
              </a:rPr>
              <a:t>、</a:t>
            </a:r>
            <a:r>
              <a:rPr lang="zh-TW" altLang="en-US" sz="2400" dirty="0" smtClean="0">
                <a:latin typeface="+mn-ea"/>
              </a:rPr>
              <a:t>花</a:t>
            </a:r>
            <a:r>
              <a:rPr lang="zh-TW" altLang="en-US" sz="2400" dirty="0">
                <a:latin typeface="+mn-ea"/>
              </a:rPr>
              <a:t>東縱谷國家風景區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花蓮：太魯閣國家公園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宜蘭：礁溪溫泉</a:t>
            </a:r>
            <a:endParaRPr lang="en-US" altLang="zh-TW" sz="2400" dirty="0" smtClean="0">
              <a:latin typeface="+mn-ea"/>
            </a:endParaRPr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231399"/>
            <a:ext cx="3709588" cy="2477889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662" y="2296379"/>
            <a:ext cx="2880320" cy="19099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888432" cy="81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99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美食點介紹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611560" y="1844824"/>
            <a:ext cx="734481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+mn-ea"/>
              </a:rPr>
              <a:t>台北</a:t>
            </a:r>
            <a:r>
              <a:rPr lang="en-US" altLang="zh-TW" sz="2400" dirty="0" smtClean="0">
                <a:latin typeface="+mn-ea"/>
              </a:rPr>
              <a:t>:</a:t>
            </a:r>
            <a:r>
              <a:rPr lang="zh-TW" altLang="en-US" sz="2400" dirty="0" smtClean="0">
                <a:latin typeface="+mn-ea"/>
              </a:rPr>
              <a:t>士林夜市、萬華夜市     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 smtClean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新北</a:t>
            </a:r>
            <a:r>
              <a:rPr lang="en-US" altLang="zh-TW" sz="2400" dirty="0" smtClean="0">
                <a:latin typeface="+mn-ea"/>
              </a:rPr>
              <a:t>:</a:t>
            </a:r>
            <a:r>
              <a:rPr lang="zh-TW" altLang="en-US" sz="2400" dirty="0" smtClean="0">
                <a:latin typeface="+mn-ea"/>
              </a:rPr>
              <a:t>板橋南雅夜市</a:t>
            </a:r>
            <a:endParaRPr lang="en-US" altLang="zh-TW" sz="2400" dirty="0">
              <a:latin typeface="+mn-ea"/>
            </a:endParaRPr>
          </a:p>
          <a:p>
            <a:endParaRPr lang="en-US" altLang="zh-TW" sz="2400" dirty="0" smtClean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桃園</a:t>
            </a:r>
            <a:r>
              <a:rPr lang="en-US" altLang="zh-TW" sz="2400" dirty="0" smtClean="0">
                <a:latin typeface="+mn-ea"/>
              </a:rPr>
              <a:t>:</a:t>
            </a:r>
            <a:r>
              <a:rPr lang="zh-TW" altLang="en-US" sz="2400" dirty="0" smtClean="0">
                <a:latin typeface="+mn-ea"/>
              </a:rPr>
              <a:t>中壢夜市、中原夜市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 smtClean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新竹</a:t>
            </a:r>
            <a:r>
              <a:rPr lang="en-US" altLang="zh-TW" sz="2400" dirty="0" smtClean="0">
                <a:latin typeface="+mn-ea"/>
              </a:rPr>
              <a:t>:</a:t>
            </a:r>
            <a:r>
              <a:rPr lang="zh-TW" altLang="en-US" sz="2400" dirty="0" smtClean="0">
                <a:latin typeface="+mn-ea"/>
              </a:rPr>
              <a:t>新竹後站觀光夜市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 smtClean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台中</a:t>
            </a:r>
            <a:r>
              <a:rPr lang="en-US" altLang="zh-TW" sz="2400" dirty="0" smtClean="0">
                <a:latin typeface="+mn-ea"/>
              </a:rPr>
              <a:t>:</a:t>
            </a:r>
            <a:r>
              <a:rPr lang="zh-TW" altLang="en-US" sz="2400" dirty="0" smtClean="0">
                <a:latin typeface="+mn-ea"/>
              </a:rPr>
              <a:t>逢甲夜市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 smtClean="0">
                <a:latin typeface="+mn-ea"/>
              </a:rPr>
              <a:t>嘉義</a:t>
            </a:r>
            <a:r>
              <a:rPr lang="en-US" altLang="zh-TW" sz="2400" dirty="0" smtClean="0">
                <a:latin typeface="+mn-ea"/>
              </a:rPr>
              <a:t>:</a:t>
            </a:r>
            <a:r>
              <a:rPr lang="zh-TW" altLang="en-US" sz="2400" dirty="0" smtClean="0">
                <a:latin typeface="+mn-ea"/>
              </a:rPr>
              <a:t>文化路夜市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 smtClean="0">
              <a:latin typeface="+mn-ea"/>
            </a:endParaRPr>
          </a:p>
          <a:p>
            <a:endParaRPr lang="en-US" altLang="zh-TW" sz="2400" dirty="0" smtClean="0">
              <a:latin typeface="+mn-ea"/>
            </a:endParaRP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840" y="4581128"/>
            <a:ext cx="3364960" cy="2052228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20888"/>
            <a:ext cx="3383405" cy="2254722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12776"/>
            <a:ext cx="3888432" cy="89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3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774" y="4556892"/>
            <a:ext cx="3804234" cy="2139881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美食點介紹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535323"/>
            <a:ext cx="3168352" cy="2113266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539552" y="1772816"/>
            <a:ext cx="67687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+mn-ea"/>
              </a:rPr>
              <a:t>南投</a:t>
            </a:r>
            <a:r>
              <a:rPr lang="zh-TW" altLang="en-US" sz="2400" dirty="0" smtClean="0">
                <a:latin typeface="+mn-ea"/>
              </a:rPr>
              <a:t>：草鞋墩人文觀光夜市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>
                <a:latin typeface="+mn-ea"/>
              </a:rPr>
              <a:t>台南</a:t>
            </a:r>
            <a:r>
              <a:rPr lang="zh-TW" altLang="en-US" sz="2400" dirty="0" smtClean="0">
                <a:latin typeface="+mn-ea"/>
              </a:rPr>
              <a:t>：花園夜市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>
                <a:latin typeface="+mn-ea"/>
              </a:rPr>
              <a:t>高雄</a:t>
            </a:r>
            <a:r>
              <a:rPr lang="zh-TW" altLang="en-US" sz="2400" dirty="0" smtClean="0">
                <a:latin typeface="+mn-ea"/>
              </a:rPr>
              <a:t>：六合夜市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>
                <a:latin typeface="+mn-ea"/>
              </a:rPr>
              <a:t>屏東</a:t>
            </a:r>
            <a:r>
              <a:rPr lang="zh-TW" altLang="en-US" sz="2400" dirty="0" smtClean="0">
                <a:latin typeface="+mn-ea"/>
              </a:rPr>
              <a:t>：墾丁大街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>
                <a:latin typeface="+mn-ea"/>
              </a:rPr>
              <a:t>台東</a:t>
            </a:r>
            <a:r>
              <a:rPr lang="zh-TW" altLang="en-US" sz="2400" dirty="0" smtClean="0">
                <a:latin typeface="+mn-ea"/>
              </a:rPr>
              <a:t>：台東觀光夜市</a:t>
            </a:r>
            <a:endParaRPr lang="en-US" altLang="zh-TW" sz="2400" dirty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>
                <a:latin typeface="+mn-ea"/>
              </a:rPr>
              <a:t>花蓮</a:t>
            </a:r>
            <a:r>
              <a:rPr lang="zh-TW" altLang="en-US" sz="2400" dirty="0" smtClean="0">
                <a:latin typeface="+mn-ea"/>
              </a:rPr>
              <a:t>：東大門自強夜市</a:t>
            </a:r>
            <a:endParaRPr lang="en-US" altLang="zh-TW" sz="2400" dirty="0" smtClean="0">
              <a:latin typeface="+mn-ea"/>
            </a:endParaRPr>
          </a:p>
          <a:p>
            <a:endParaRPr lang="en-US" altLang="zh-TW" sz="2400" dirty="0">
              <a:latin typeface="+mn-ea"/>
            </a:endParaRPr>
          </a:p>
          <a:p>
            <a:r>
              <a:rPr lang="zh-TW" altLang="en-US" sz="2400" dirty="0">
                <a:latin typeface="+mn-ea"/>
              </a:rPr>
              <a:t>宜蘭</a:t>
            </a:r>
            <a:r>
              <a:rPr lang="zh-TW" altLang="en-US" sz="2400" dirty="0" smtClean="0">
                <a:latin typeface="+mn-ea"/>
              </a:rPr>
              <a:t>：羅東夜市</a:t>
            </a:r>
            <a:endParaRPr lang="zh-TW" altLang="en-US" sz="2400" dirty="0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76" y="1484784"/>
            <a:ext cx="3888432" cy="9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48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half" idx="2"/>
          </p:nvPr>
        </p:nvSpPr>
        <p:spPr>
          <a:xfrm>
            <a:off x="395536" y="1484784"/>
            <a:ext cx="3960440" cy="4176464"/>
          </a:xfrm>
        </p:spPr>
        <p:txBody>
          <a:bodyPr>
            <a:noAutofit/>
          </a:bodyPr>
          <a:lstStyle/>
          <a:p>
            <a:r>
              <a:rPr lang="zh-TW" altLang="en-US" sz="3200" b="1" dirty="0" smtClean="0">
                <a:solidFill>
                  <a:srgbClr val="C00000"/>
                </a:solidFill>
              </a:rPr>
              <a:t>各校前</a:t>
            </a:r>
            <a:r>
              <a:rPr lang="en-US" altLang="zh-TW" sz="3200" b="1" dirty="0" smtClean="0">
                <a:solidFill>
                  <a:srgbClr val="C00000"/>
                </a:solidFill>
              </a:rPr>
              <a:t>15</a:t>
            </a:r>
            <a:r>
              <a:rPr lang="zh-TW" altLang="en-US" sz="3200" b="1" dirty="0" smtClean="0">
                <a:solidFill>
                  <a:srgbClr val="C00000"/>
                </a:solidFill>
              </a:rPr>
              <a:t>位同學，可獲得訪問研習證書及到台灣進行文化參訪五天四夜</a:t>
            </a:r>
            <a:r>
              <a:rPr lang="en-US" altLang="zh-TW" sz="3200" b="1" dirty="0" smtClean="0">
                <a:solidFill>
                  <a:srgbClr val="C00000"/>
                </a:solidFill>
              </a:rPr>
              <a:t>(2017.01.10-14)</a:t>
            </a:r>
            <a:r>
              <a:rPr lang="zh-TW" altLang="en-US" sz="3200" b="1" dirty="0" smtClean="0">
                <a:solidFill>
                  <a:srgbClr val="C00000"/>
                </a:solidFill>
              </a:rPr>
              <a:t>旅遊的機會。</a:t>
            </a:r>
            <a:endParaRPr lang="en-US" altLang="zh-TW" sz="3200" b="1" dirty="0" smtClean="0">
              <a:solidFill>
                <a:srgbClr val="C00000"/>
              </a:solidFill>
            </a:endParaRPr>
          </a:p>
          <a:p>
            <a:r>
              <a:rPr lang="zh-TW" altLang="en-US" sz="3200" b="1" dirty="0" smtClean="0">
                <a:solidFill>
                  <a:srgbClr val="C00000"/>
                </a:solidFill>
              </a:rPr>
              <a:t>除機票自理外，在台食宿行由銘傳大學提供。</a:t>
            </a:r>
            <a:endParaRPr lang="zh-TW" alt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3203848" y="260648"/>
            <a:ext cx="2376264" cy="683196"/>
          </a:xfrm>
        </p:spPr>
        <p:txBody>
          <a:bodyPr/>
          <a:lstStyle/>
          <a:p>
            <a:pPr algn="ctr"/>
            <a:r>
              <a:rPr lang="zh-TW" altLang="en-US" sz="4000" b="1" dirty="0" smtClean="0">
                <a:solidFill>
                  <a:srgbClr val="FFC000"/>
                </a:solidFill>
              </a:rPr>
              <a:t>獎勵方式</a:t>
            </a:r>
            <a:endParaRPr lang="zh-TW" altLang="en-US" sz="4000" b="1" dirty="0">
              <a:solidFill>
                <a:srgbClr val="FFC000"/>
              </a:solidFill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589240"/>
            <a:ext cx="3888432" cy="932311"/>
          </a:xfrm>
          <a:prstGeom prst="rect">
            <a:avLst/>
          </a:prstGeom>
        </p:spPr>
      </p:pic>
      <p:pic>
        <p:nvPicPr>
          <p:cNvPr id="1026" name="Picture 2" descr="C:\Users\EE4F\Desktop\未命名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5" y="1484784"/>
            <a:ext cx="3905250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FFC000"/>
                </a:solidFill>
              </a:rPr>
              <a:t>赴台文化參訪行程</a:t>
            </a:r>
            <a:endParaRPr lang="zh-TW" altLang="en-US" b="1" dirty="0">
              <a:solidFill>
                <a:srgbClr val="FFC000"/>
              </a:solidFill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2736304" cy="639762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鶯歌陶土賞藝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51521" y="2636912"/>
            <a:ext cx="2736304" cy="26971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7" name="內容版面配置區 3"/>
          <p:cNvSpPr>
            <a:spLocks noGrp="1"/>
          </p:cNvSpPr>
          <p:nvPr>
            <p:ph sz="half" idx="2"/>
          </p:nvPr>
        </p:nvSpPr>
        <p:spPr>
          <a:xfrm>
            <a:off x="3203848" y="2636912"/>
            <a:ext cx="2736304" cy="26971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8" name="內容版面配置區 3"/>
          <p:cNvSpPr>
            <a:spLocks noGrp="1"/>
          </p:cNvSpPr>
          <p:nvPr>
            <p:ph sz="half" idx="2"/>
          </p:nvPr>
        </p:nvSpPr>
        <p:spPr>
          <a:xfrm>
            <a:off x="6156176" y="2636912"/>
            <a:ext cx="2736304" cy="26971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3203848" y="1772816"/>
            <a:ext cx="2736304" cy="639762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九份山區訪勝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10" name="文字版面配置區 2"/>
          <p:cNvSpPr>
            <a:spLocks noGrp="1"/>
          </p:cNvSpPr>
          <p:nvPr>
            <p:ph type="body" idx="1"/>
          </p:nvPr>
        </p:nvSpPr>
        <p:spPr>
          <a:xfrm>
            <a:off x="6156176" y="1772816"/>
            <a:ext cx="2736304" cy="639762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故宫文物懷古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jesscheng.com/gallery/taiwan/yingge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ic.pimg.tw/lun691225/1344880562-1403246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2636912"/>
            <a:ext cx="273630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aiwan.net.tw/att/1/big_scenic_spots/pic_74_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2636912"/>
            <a:ext cx="277600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733256"/>
            <a:ext cx="3888432" cy="9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05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 3"/>
          <p:cNvSpPr/>
          <p:nvPr/>
        </p:nvSpPr>
        <p:spPr>
          <a:xfrm>
            <a:off x="1043608" y="620688"/>
            <a:ext cx="216024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活動目的</a:t>
            </a:r>
            <a:endParaRPr lang="zh-TW" altLang="en-US" sz="3600" b="1" dirty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39552" y="1628800"/>
            <a:ext cx="8128520" cy="4392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為增進台灣銘傳大學與大陸高校間學術及學生交流，藉由籌辦旅遊、景點及美食攻略活動，使同學能透過現有網路獲得台灣觀光旅遊、景點、美食等資訊，進而認識台灣、瞭解台灣，促進兩岸實務交流。</a:t>
            </a:r>
            <a:endParaRPr lang="en-US" altLang="zh-TW" sz="3600" b="1" dirty="0" smtClean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296"/>
            <a:ext cx="3888432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3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FFC000"/>
                </a:solidFill>
              </a:rPr>
              <a:t>赴台文化參訪行程</a:t>
            </a:r>
            <a:endParaRPr lang="zh-TW" altLang="en-US" b="1" dirty="0">
              <a:solidFill>
                <a:srgbClr val="FFC000"/>
              </a:solidFill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2736304" cy="639762"/>
          </a:xfrm>
        </p:spPr>
        <p:txBody>
          <a:bodyPr/>
          <a:lstStyle/>
          <a:p>
            <a:r>
              <a:rPr lang="en-US" altLang="zh-TW" b="1" dirty="0" smtClean="0">
                <a:solidFill>
                  <a:srgbClr val="C00000"/>
                </a:solidFill>
              </a:rPr>
              <a:t>101</a:t>
            </a:r>
            <a:r>
              <a:rPr lang="zh-TW" altLang="en-US" b="1" dirty="0" smtClean="0">
                <a:solidFill>
                  <a:srgbClr val="C00000"/>
                </a:solidFill>
              </a:rPr>
              <a:t>大樓</a:t>
            </a:r>
            <a:r>
              <a:rPr lang="en-US" altLang="zh-TW" b="1" dirty="0" smtClean="0">
                <a:solidFill>
                  <a:srgbClr val="C00000"/>
                </a:solidFill>
              </a:rPr>
              <a:t>shopping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51521" y="2636912"/>
            <a:ext cx="2736304" cy="26971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7" name="內容版面配置區 3"/>
          <p:cNvSpPr>
            <a:spLocks noGrp="1"/>
          </p:cNvSpPr>
          <p:nvPr>
            <p:ph sz="half" idx="2"/>
          </p:nvPr>
        </p:nvSpPr>
        <p:spPr>
          <a:xfrm>
            <a:off x="3203848" y="2636912"/>
            <a:ext cx="2736304" cy="26971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8" name="內容版面配置區 3"/>
          <p:cNvSpPr>
            <a:spLocks noGrp="1"/>
          </p:cNvSpPr>
          <p:nvPr>
            <p:ph sz="half" idx="2"/>
          </p:nvPr>
        </p:nvSpPr>
        <p:spPr>
          <a:xfrm>
            <a:off x="6156176" y="2636912"/>
            <a:ext cx="2736304" cy="26971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3203848" y="1772816"/>
            <a:ext cx="2736304" cy="639762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誠品書局挖寶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10" name="文字版面配置區 2"/>
          <p:cNvSpPr>
            <a:spLocks noGrp="1"/>
          </p:cNvSpPr>
          <p:nvPr>
            <p:ph type="body" idx="1"/>
          </p:nvPr>
        </p:nvSpPr>
        <p:spPr>
          <a:xfrm>
            <a:off x="6156176" y="1772816"/>
            <a:ext cx="2736304" cy="639762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淡水老街看海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kamonohashikamo.files.wordpress.com/2012/05/taipei_1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36912"/>
            <a:ext cx="288031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oundero.files.wordpress.com/2012/12/bookstor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36912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farm4.staticflickr.com/3154/2490064422_d2cb55886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34820"/>
            <a:ext cx="2746276" cy="273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733256"/>
            <a:ext cx="3888432" cy="9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68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FFC000"/>
                </a:solidFill>
              </a:rPr>
              <a:t>赴台文化參訪行程</a:t>
            </a:r>
            <a:endParaRPr lang="zh-TW" altLang="en-US" b="1" dirty="0">
              <a:solidFill>
                <a:srgbClr val="FFC000"/>
              </a:solidFill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2736304" cy="639762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原鄉文化共舞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51521" y="2636912"/>
            <a:ext cx="2736304" cy="26971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7" name="內容版面配置區 3"/>
          <p:cNvSpPr>
            <a:spLocks noGrp="1"/>
          </p:cNvSpPr>
          <p:nvPr>
            <p:ph sz="half" idx="2"/>
          </p:nvPr>
        </p:nvSpPr>
        <p:spPr>
          <a:xfrm>
            <a:off x="3203848" y="2636912"/>
            <a:ext cx="2736304" cy="26971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8" name="內容版面配置區 3"/>
          <p:cNvSpPr>
            <a:spLocks noGrp="1"/>
          </p:cNvSpPr>
          <p:nvPr>
            <p:ph sz="half" idx="2"/>
          </p:nvPr>
        </p:nvSpPr>
        <p:spPr>
          <a:xfrm>
            <a:off x="6156176" y="2636912"/>
            <a:ext cx="2736304" cy="26971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3203848" y="1772816"/>
            <a:ext cx="2736304" cy="639762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行舘場景思古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10" name="文字版面配置區 2"/>
          <p:cNvSpPr>
            <a:spLocks noGrp="1"/>
          </p:cNvSpPr>
          <p:nvPr>
            <p:ph type="body" idx="1"/>
          </p:nvPr>
        </p:nvSpPr>
        <p:spPr>
          <a:xfrm>
            <a:off x="6156176" y="1772816"/>
            <a:ext cx="2736304" cy="639762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原民美食享宴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://pic.pimg.tw/bigbrain168/1317659037-1783644752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636912"/>
            <a:ext cx="280831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w.tranews.com/Show/images/News/34367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36912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ww.walkerland.com.tw/image/poi/p2589/m26619/566b02f4336f63077251f4a5a6434e4d82d735c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481" y="2636912"/>
            <a:ext cx="283467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733256"/>
            <a:ext cx="3888432" cy="9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36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103436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報告完畢  敬請指導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pic.pimg.tw/vlsportsgo/4a1ab517415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332657"/>
            <a:ext cx="2952327" cy="181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1.mcu.edu.tw/Apps/SB/data/6/02%20進修推廣處/jihe0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190500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i-talent.com.tw/ezfiles/5/1005/img/56/f_25101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816424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e.share.photo.xuite.net/pandacarol/1e685ed/5724776/222788741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2657"/>
            <a:ext cx="3240360" cy="195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n1.mcu.edu.tw/ezfiles/10/1010/img/32/58302913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749837"/>
            <a:ext cx="4073563" cy="262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37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 3"/>
          <p:cNvSpPr/>
          <p:nvPr/>
        </p:nvSpPr>
        <p:spPr>
          <a:xfrm>
            <a:off x="395536" y="1196752"/>
            <a:ext cx="21602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活動時間</a:t>
            </a:r>
            <a:endParaRPr lang="zh-TW" altLang="en-US" sz="3600" b="1" dirty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2699792" y="1196752"/>
            <a:ext cx="57606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即日起至</a:t>
            </a:r>
            <a:r>
              <a:rPr lang="en-US" altLang="zh-TW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2016</a:t>
            </a:r>
            <a:r>
              <a:rPr lang="zh-TW" altLang="en-US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en-US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25</a:t>
            </a:r>
            <a:r>
              <a:rPr lang="zh-TW" altLang="en-US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日止</a:t>
            </a:r>
            <a:endParaRPr lang="zh-TW" altLang="en-US" sz="36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395536" y="1988840"/>
            <a:ext cx="21602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活動對象</a:t>
            </a:r>
            <a:endParaRPr lang="zh-TW" altLang="en-US" sz="3600" b="1" dirty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2699792" y="1988840"/>
            <a:ext cx="30889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兩岸高校師生</a:t>
            </a:r>
            <a:endParaRPr lang="zh-TW" altLang="en-US" sz="36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圓角矩形 7"/>
          <p:cNvSpPr/>
          <p:nvPr/>
        </p:nvSpPr>
        <p:spPr>
          <a:xfrm>
            <a:off x="395536" y="2780928"/>
            <a:ext cx="21602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承辦單位</a:t>
            </a:r>
            <a:endParaRPr lang="zh-TW" altLang="en-US" sz="3600" b="1" dirty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2699792" y="2780928"/>
            <a:ext cx="623641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台灣銘傳大學大陸教育交流處</a:t>
            </a:r>
            <a:endParaRPr lang="zh-TW" altLang="en-US" sz="36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395536" y="4365104"/>
            <a:ext cx="652444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安徽合肥師範學院劉銘傳學院</a:t>
            </a:r>
            <a:endParaRPr lang="zh-TW" altLang="en-US" sz="36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021288"/>
            <a:ext cx="3888432" cy="792088"/>
          </a:xfrm>
          <a:prstGeom prst="rect">
            <a:avLst/>
          </a:prstGeom>
        </p:spPr>
      </p:pic>
      <p:sp>
        <p:nvSpPr>
          <p:cNvPr id="12" name="圓角矩形 11"/>
          <p:cNvSpPr/>
          <p:nvPr/>
        </p:nvSpPr>
        <p:spPr>
          <a:xfrm>
            <a:off x="395536" y="5157192"/>
            <a:ext cx="695649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福建廈門理工學院海峽商貿學院</a:t>
            </a:r>
            <a:endParaRPr lang="zh-TW" altLang="en-US" sz="36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圓角矩形 12"/>
          <p:cNvSpPr/>
          <p:nvPr/>
        </p:nvSpPr>
        <p:spPr>
          <a:xfrm>
            <a:off x="395536" y="3573016"/>
            <a:ext cx="21602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6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協</a:t>
            </a:r>
            <a:r>
              <a:rPr lang="zh-TW" altLang="en-US" sz="36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辦單位</a:t>
            </a:r>
            <a:endParaRPr lang="zh-TW" altLang="en-US" sz="3600" b="1" dirty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5844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b="1" dirty="0" smtClean="0">
                <a:solidFill>
                  <a:srgbClr val="C00000"/>
                </a:solidFill>
              </a:rPr>
              <a:t>活動方式</a:t>
            </a:r>
            <a:endParaRPr lang="zh-TW" altLang="en-US" sz="5400" b="1" dirty="0">
              <a:solidFill>
                <a:srgbClr val="C00000"/>
              </a:solidFill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1043608" y="1844824"/>
            <a:ext cx="237626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路線介紹</a:t>
            </a:r>
            <a:endParaRPr lang="zh-TW" altLang="en-US" sz="3200" b="1" dirty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向右箭號圖說文字 5"/>
          <p:cNvSpPr/>
          <p:nvPr/>
        </p:nvSpPr>
        <p:spPr>
          <a:xfrm>
            <a:off x="1043608" y="2860398"/>
            <a:ext cx="1512168" cy="86409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4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b="1" dirty="0" smtClean="0">
                <a:solidFill>
                  <a:srgbClr val="C00000"/>
                </a:solidFill>
              </a:rPr>
              <a:t>台北</a:t>
            </a:r>
            <a:endParaRPr lang="en-US" altLang="zh-TW" sz="2000" b="1" dirty="0" smtClean="0">
              <a:solidFill>
                <a:srgbClr val="C00000"/>
              </a:solidFill>
            </a:endParaRPr>
          </a:p>
          <a:p>
            <a:pPr algn="ctr"/>
            <a:r>
              <a:rPr lang="zh-TW" altLang="en-US" sz="2000" b="1" dirty="0">
                <a:solidFill>
                  <a:srgbClr val="C00000"/>
                </a:solidFill>
              </a:rPr>
              <a:t>銘傳大學</a:t>
            </a:r>
          </a:p>
        </p:txBody>
      </p:sp>
      <p:sp>
        <p:nvSpPr>
          <p:cNvPr id="7" name="向右箭號圖說文字 6"/>
          <p:cNvSpPr/>
          <p:nvPr/>
        </p:nvSpPr>
        <p:spPr>
          <a:xfrm>
            <a:off x="2915816" y="2860398"/>
            <a:ext cx="1512168" cy="86409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46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solidFill>
                  <a:srgbClr val="C00000"/>
                </a:solidFill>
              </a:rPr>
              <a:t>台北市</a:t>
            </a:r>
            <a:endParaRPr lang="zh-TW" altLang="en-US" sz="2400" b="1" dirty="0">
              <a:solidFill>
                <a:srgbClr val="C00000"/>
              </a:solidFill>
            </a:endParaRPr>
          </a:p>
        </p:txBody>
      </p:sp>
      <p:sp>
        <p:nvSpPr>
          <p:cNvPr id="8" name="向右箭號圖說文字 7"/>
          <p:cNvSpPr/>
          <p:nvPr/>
        </p:nvSpPr>
        <p:spPr>
          <a:xfrm>
            <a:off x="4788024" y="2860398"/>
            <a:ext cx="1512168" cy="86409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46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solidFill>
                  <a:srgbClr val="C00000"/>
                </a:solidFill>
              </a:rPr>
              <a:t>台中市</a:t>
            </a:r>
            <a:endParaRPr lang="zh-TW" altLang="en-US" sz="2400" b="1" dirty="0">
              <a:solidFill>
                <a:srgbClr val="C00000"/>
              </a:solidFill>
            </a:endParaRPr>
          </a:p>
        </p:txBody>
      </p:sp>
      <p:sp>
        <p:nvSpPr>
          <p:cNvPr id="11" name="向下箭號圖說文字 10"/>
          <p:cNvSpPr/>
          <p:nvPr/>
        </p:nvSpPr>
        <p:spPr>
          <a:xfrm>
            <a:off x="6732240" y="2875709"/>
            <a:ext cx="1152128" cy="1280833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solidFill>
                  <a:srgbClr val="C00000"/>
                </a:solidFill>
              </a:rPr>
              <a:t>台南市</a:t>
            </a:r>
            <a:endParaRPr lang="zh-TW" altLang="en-US" sz="2400" b="1" dirty="0">
              <a:solidFill>
                <a:srgbClr val="C00000"/>
              </a:solidFill>
            </a:endParaRPr>
          </a:p>
        </p:txBody>
      </p:sp>
      <p:sp>
        <p:nvSpPr>
          <p:cNvPr id="12" name="向左箭號圖說文字 11"/>
          <p:cNvSpPr/>
          <p:nvPr/>
        </p:nvSpPr>
        <p:spPr>
          <a:xfrm>
            <a:off x="4536632" y="4350397"/>
            <a:ext cx="1547536" cy="86409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1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solidFill>
                  <a:srgbClr val="C00000"/>
                </a:solidFill>
              </a:rPr>
              <a:t>台東市</a:t>
            </a:r>
            <a:endParaRPr lang="zh-TW" altLang="en-US" sz="2400" b="1" dirty="0">
              <a:solidFill>
                <a:srgbClr val="C00000"/>
              </a:solidFill>
            </a:endParaRPr>
          </a:p>
        </p:txBody>
      </p:sp>
      <p:sp>
        <p:nvSpPr>
          <p:cNvPr id="13" name="向左箭號圖說文字 12"/>
          <p:cNvSpPr/>
          <p:nvPr/>
        </p:nvSpPr>
        <p:spPr>
          <a:xfrm>
            <a:off x="2663788" y="4365104"/>
            <a:ext cx="1548172" cy="86409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1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solidFill>
                  <a:srgbClr val="C00000"/>
                </a:solidFill>
              </a:rPr>
              <a:t>花蓮市</a:t>
            </a:r>
            <a:endParaRPr lang="zh-TW" altLang="en-US" sz="2400" b="1" dirty="0">
              <a:solidFill>
                <a:srgbClr val="C00000"/>
              </a:solidFill>
            </a:endParaRPr>
          </a:p>
        </p:txBody>
      </p:sp>
      <p:sp>
        <p:nvSpPr>
          <p:cNvPr id="15" name="向左箭號圖說文字 14"/>
          <p:cNvSpPr/>
          <p:nvPr/>
        </p:nvSpPr>
        <p:spPr>
          <a:xfrm>
            <a:off x="6337150" y="4350289"/>
            <a:ext cx="1547218" cy="86409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1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solidFill>
                  <a:srgbClr val="C00000"/>
                </a:solidFill>
              </a:rPr>
              <a:t>高雄市</a:t>
            </a:r>
            <a:endParaRPr lang="zh-TW" altLang="en-US" sz="2400" b="1" dirty="0">
              <a:solidFill>
                <a:srgbClr val="C00000"/>
              </a:solidFill>
            </a:endParaRPr>
          </a:p>
        </p:txBody>
      </p:sp>
      <p:sp>
        <p:nvSpPr>
          <p:cNvPr id="16" name="向上箭號圖說文字 15"/>
          <p:cNvSpPr/>
          <p:nvPr/>
        </p:nvSpPr>
        <p:spPr>
          <a:xfrm>
            <a:off x="1043608" y="3940518"/>
            <a:ext cx="1296144" cy="1288682"/>
          </a:xfrm>
          <a:prstGeom prst="upArrowCallout">
            <a:avLst>
              <a:gd name="adj1" fmla="val 17833"/>
              <a:gd name="adj2" fmla="val 25000"/>
              <a:gd name="adj3" fmla="val 17833"/>
              <a:gd name="adj4" fmla="val 639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solidFill>
                  <a:srgbClr val="C00000"/>
                </a:solidFill>
              </a:rPr>
              <a:t>宜蘭市</a:t>
            </a:r>
            <a:endParaRPr lang="zh-TW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14" name="圖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723534"/>
            <a:ext cx="3888432" cy="9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8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版面配置區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8" r="10248"/>
          <a:stretch>
            <a:fillRect/>
          </a:stretch>
        </p:blipFill>
        <p:spPr>
          <a:xfrm>
            <a:off x="179512" y="2413423"/>
            <a:ext cx="2880320" cy="2023689"/>
          </a:xfrm>
        </p:spPr>
      </p:pic>
      <p:pic>
        <p:nvPicPr>
          <p:cNvPr id="1032" name="Picture 8" descr="http://www.ship.org.tw/manage/news/media/5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2413423"/>
            <a:ext cx="2880319" cy="195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taiwantalker.com/showimg.php?iid=1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822" y="2413423"/>
            <a:ext cx="3173338" cy="195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39897" y="980728"/>
            <a:ext cx="8380575" cy="1440160"/>
          </a:xfrm>
        </p:spPr>
        <p:txBody>
          <a:bodyPr>
            <a:normAutofit fontScale="90000"/>
          </a:bodyPr>
          <a:lstStyle/>
          <a:p>
            <a:r>
              <a:rPr lang="en-US" altLang="zh-TW" sz="3600" b="1" dirty="0" smtClean="0">
                <a:solidFill>
                  <a:srgbClr val="FFFF00"/>
                </a:solidFill>
              </a:rPr>
              <a:t/>
            </a:r>
            <a:br>
              <a:rPr lang="en-US" altLang="zh-TW" sz="3600" b="1" dirty="0" smtClean="0">
                <a:solidFill>
                  <a:srgbClr val="FFFF00"/>
                </a:solidFill>
              </a:rPr>
            </a:br>
            <a:r>
              <a:rPr lang="zh-TW" altLang="en-US" sz="3100" b="1" dirty="0" smtClean="0">
                <a:solidFill>
                  <a:srgbClr val="FFC000"/>
                </a:solidFill>
              </a:rPr>
              <a:t>以搭乘</a:t>
            </a:r>
            <a:r>
              <a:rPr lang="zh-TW" altLang="en-US" sz="3100" b="1" dirty="0" smtClean="0">
                <a:solidFill>
                  <a:srgbClr val="FFFF00"/>
                </a:solidFill>
              </a:rPr>
              <a:t>大眾運輸工具</a:t>
            </a:r>
            <a:r>
              <a:rPr lang="zh-TW" altLang="en-US" sz="3100" b="1" dirty="0" smtClean="0">
                <a:solidFill>
                  <a:srgbClr val="FFC000"/>
                </a:solidFill>
              </a:rPr>
              <a:t>為主如</a:t>
            </a:r>
            <a:r>
              <a:rPr lang="zh-TW" altLang="en-US" sz="3100" b="1" u="sng" dirty="0" smtClean="0">
                <a:solidFill>
                  <a:srgbClr val="FFC000"/>
                </a:solidFill>
              </a:rPr>
              <a:t>高速</a:t>
            </a:r>
            <a:r>
              <a:rPr lang="zh-TW" altLang="en-US" sz="3100" b="1" u="sng" dirty="0">
                <a:solidFill>
                  <a:srgbClr val="FFC000"/>
                </a:solidFill>
              </a:rPr>
              <a:t>鐵路</a:t>
            </a:r>
            <a:r>
              <a:rPr lang="zh-TW" altLang="en-US" sz="3100" b="1" dirty="0">
                <a:solidFill>
                  <a:srgbClr val="FFC000"/>
                </a:solidFill>
              </a:rPr>
              <a:t>、</a:t>
            </a:r>
            <a:r>
              <a:rPr lang="zh-TW" altLang="en-US" sz="3100" b="1" u="sng" dirty="0">
                <a:solidFill>
                  <a:srgbClr val="FFC000"/>
                </a:solidFill>
              </a:rPr>
              <a:t>火車</a:t>
            </a:r>
            <a:r>
              <a:rPr lang="zh-TW" altLang="en-US" sz="3100" b="1" dirty="0" smtClean="0">
                <a:solidFill>
                  <a:srgbClr val="FFC000"/>
                </a:solidFill>
              </a:rPr>
              <a:t>、</a:t>
            </a:r>
            <a:r>
              <a:rPr lang="zh-TW" altLang="en-US" sz="3100" b="1" u="sng" dirty="0" smtClean="0">
                <a:solidFill>
                  <a:srgbClr val="FFC000"/>
                </a:solidFill>
              </a:rPr>
              <a:t>公車</a:t>
            </a:r>
            <a:r>
              <a:rPr lang="zh-TW" altLang="en-US" sz="3100" b="1" dirty="0" smtClean="0">
                <a:solidFill>
                  <a:srgbClr val="FFC000"/>
                </a:solidFill>
              </a:rPr>
              <a:t>、</a:t>
            </a:r>
            <a:r>
              <a:rPr lang="zh-TW" altLang="en-US" sz="3100" b="1" u="sng" dirty="0" smtClean="0">
                <a:solidFill>
                  <a:srgbClr val="FFC000"/>
                </a:solidFill>
              </a:rPr>
              <a:t>飛機</a:t>
            </a:r>
            <a:r>
              <a:rPr lang="zh-TW" altLang="en-US" sz="3100" b="1" dirty="0" smtClean="0">
                <a:solidFill>
                  <a:srgbClr val="FFC000"/>
                </a:solidFill>
              </a:rPr>
              <a:t>、</a:t>
            </a:r>
            <a:r>
              <a:rPr lang="zh-TW" altLang="en-US" sz="3100" b="1" u="sng" dirty="0" smtClean="0">
                <a:solidFill>
                  <a:srgbClr val="FFC000"/>
                </a:solidFill>
              </a:rPr>
              <a:t>船</a:t>
            </a:r>
            <a:r>
              <a:rPr lang="zh-TW" altLang="en-US" sz="3100" b="1" dirty="0" smtClean="0">
                <a:solidFill>
                  <a:srgbClr val="FFC000"/>
                </a:solidFill>
              </a:rPr>
              <a:t>、</a:t>
            </a:r>
            <a:r>
              <a:rPr lang="zh-TW" altLang="en-US" sz="3100" b="1" u="sng" dirty="0" smtClean="0">
                <a:solidFill>
                  <a:srgbClr val="FFC000"/>
                </a:solidFill>
              </a:rPr>
              <a:t>計程車或步行等七種</a:t>
            </a:r>
            <a:r>
              <a:rPr lang="zh-TW" altLang="en-US" sz="3100" b="1" dirty="0" smtClean="0">
                <a:solidFill>
                  <a:srgbClr val="FFC000"/>
                </a:solidFill>
              </a:rPr>
              <a:t>。機車、腳踏車不列為工具及計分範圍。</a:t>
            </a:r>
            <a:endParaRPr lang="zh-TW" altLang="en-US" sz="3100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s://farm9.staticflickr.com/8401/8687149743_c4e0785a40_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259228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.bp.blogspot.com/-wlPwwtzwkqk/TzkwOaqfDXI/AAAAAAAADmI/Aa9l6uNu5Y4/s1600/101224073935218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365104"/>
            <a:ext cx="3168352" cy="201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2.bp.blogspot.com/-omHoKTJq3H4/UkK72tzxQlI/AAAAAAAAC_Y/yGUjfTTVYJA/s1600/_LCH264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65104"/>
            <a:ext cx="2880320" cy="201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949280"/>
            <a:ext cx="3888432" cy="836712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2910830" y="332656"/>
            <a:ext cx="281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000" b="1" dirty="0" smtClean="0">
                <a:solidFill>
                  <a:srgbClr val="FFFF00"/>
                </a:solidFill>
                <a:latin typeface="+mn-ea"/>
              </a:rPr>
              <a:t>限制條件</a:t>
            </a:r>
            <a:endParaRPr lang="zh-TW" altLang="en-US" sz="4000" b="1" dirty="0">
              <a:solidFill>
                <a:srgbClr val="FFFF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0112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ote.com.tw/wp-content/uploads/2013/04/626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368" y="3068960"/>
            <a:ext cx="2784120" cy="2990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179512" y="2060848"/>
            <a:ext cx="6192688" cy="3888432"/>
          </a:xfrm>
        </p:spPr>
        <p:txBody>
          <a:bodyPr>
            <a:normAutofit/>
          </a:bodyPr>
          <a:lstStyle/>
          <a:p>
            <a:r>
              <a:rPr lang="zh-TW" altLang="en-US" sz="2800" b="1" dirty="0" smtClean="0">
                <a:solidFill>
                  <a:srgbClr val="C00000"/>
                </a:solidFill>
              </a:rPr>
              <a:t>以</a:t>
            </a:r>
            <a:r>
              <a:rPr lang="zh-TW" altLang="en-US" sz="2800" b="1" dirty="0">
                <a:solidFill>
                  <a:srgbClr val="C00000"/>
                </a:solidFill>
              </a:rPr>
              <a:t>兩天</a:t>
            </a:r>
            <a:r>
              <a:rPr lang="en-US" altLang="zh-TW" sz="2800" b="1" dirty="0">
                <a:solidFill>
                  <a:srgbClr val="C00000"/>
                </a:solidFill>
              </a:rPr>
              <a:t>32</a:t>
            </a:r>
            <a:r>
              <a:rPr lang="zh-TW" altLang="en-US" sz="2800" b="1" dirty="0">
                <a:solidFill>
                  <a:srgbClr val="C00000"/>
                </a:solidFill>
              </a:rPr>
              <a:t>小時為計算標準，早上</a:t>
            </a:r>
            <a:r>
              <a:rPr lang="en-US" altLang="zh-TW" sz="2800" b="1" dirty="0">
                <a:solidFill>
                  <a:srgbClr val="C00000"/>
                </a:solidFill>
              </a:rPr>
              <a:t>6</a:t>
            </a:r>
            <a:r>
              <a:rPr lang="zh-TW" altLang="en-US" sz="2800" b="1" dirty="0">
                <a:solidFill>
                  <a:srgbClr val="C00000"/>
                </a:solidFill>
              </a:rPr>
              <a:t>點</a:t>
            </a:r>
            <a:r>
              <a:rPr lang="en-US" altLang="zh-TW" sz="2800" b="1" dirty="0">
                <a:solidFill>
                  <a:srgbClr val="C00000"/>
                </a:solidFill>
              </a:rPr>
              <a:t>-</a:t>
            </a:r>
            <a:r>
              <a:rPr lang="zh-TW" altLang="en-US" sz="2800" b="1" dirty="0">
                <a:solidFill>
                  <a:srgbClr val="C00000"/>
                </a:solidFill>
              </a:rPr>
              <a:t>晚上</a:t>
            </a:r>
            <a:r>
              <a:rPr lang="en-US" altLang="zh-TW" sz="2800" b="1" dirty="0">
                <a:solidFill>
                  <a:srgbClr val="C00000"/>
                </a:solidFill>
              </a:rPr>
              <a:t>10</a:t>
            </a:r>
            <a:r>
              <a:rPr lang="zh-TW" altLang="en-US" sz="2800" b="1" dirty="0">
                <a:solidFill>
                  <a:srgbClr val="C00000"/>
                </a:solidFill>
              </a:rPr>
              <a:t>點</a:t>
            </a:r>
            <a:r>
              <a:rPr lang="zh-TW" altLang="en-US" sz="2800" b="1" dirty="0" smtClean="0">
                <a:solidFill>
                  <a:srgbClr val="C00000"/>
                </a:solidFill>
              </a:rPr>
              <a:t>為止，所有行程必須在當晚</a:t>
            </a:r>
            <a:r>
              <a:rPr lang="en-US" altLang="zh-TW" sz="2800" b="1" dirty="0" smtClean="0">
                <a:solidFill>
                  <a:srgbClr val="C00000"/>
                </a:solidFill>
              </a:rPr>
              <a:t>10</a:t>
            </a:r>
            <a:r>
              <a:rPr lang="zh-TW" altLang="en-US" sz="2800" b="1" dirty="0" smtClean="0">
                <a:solidFill>
                  <a:srgbClr val="C00000"/>
                </a:solidFill>
              </a:rPr>
              <a:t>點抵達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住宿點</a:t>
            </a:r>
            <a:r>
              <a:rPr lang="zh-TW" altLang="en-US" sz="2800" b="1" dirty="0" smtClean="0">
                <a:solidFill>
                  <a:srgbClr val="C00000"/>
                </a:solidFill>
              </a:rPr>
              <a:t>，無法在</a:t>
            </a:r>
            <a:r>
              <a:rPr lang="en-US" altLang="zh-TW" sz="2800" b="1" dirty="0" smtClean="0">
                <a:solidFill>
                  <a:srgbClr val="C00000"/>
                </a:solidFill>
              </a:rPr>
              <a:t>10</a:t>
            </a:r>
            <a:r>
              <a:rPr lang="zh-TW" altLang="en-US" sz="2800" b="1" dirty="0" smtClean="0">
                <a:solidFill>
                  <a:srgbClr val="C00000"/>
                </a:solidFill>
              </a:rPr>
              <a:t>點前抵達者，該行程必須調整；</a:t>
            </a:r>
            <a:r>
              <a:rPr lang="en-US" altLang="zh-TW" sz="2800" b="1" dirty="0" smtClean="0">
                <a:solidFill>
                  <a:srgbClr val="C00000"/>
                </a:solidFill>
              </a:rPr>
              <a:t>6</a:t>
            </a:r>
            <a:r>
              <a:rPr lang="zh-TW" altLang="en-US" sz="2800" b="1" dirty="0" smtClean="0">
                <a:solidFill>
                  <a:srgbClr val="C00000"/>
                </a:solidFill>
              </a:rPr>
              <a:t>點由住宿點出發如在車站附近，則以步行計算。</a:t>
            </a:r>
            <a:endParaRPr lang="en-US" altLang="zh-TW" sz="2800" b="1" dirty="0" smtClean="0">
              <a:solidFill>
                <a:srgbClr val="C00000"/>
              </a:solidFill>
            </a:endParaRPr>
          </a:p>
          <a:p>
            <a:r>
              <a:rPr lang="zh-TW" altLang="en-US" sz="2800" b="1" dirty="0" smtClean="0">
                <a:solidFill>
                  <a:srgbClr val="C00000"/>
                </a:solidFill>
              </a:rPr>
              <a:t>晚上</a:t>
            </a:r>
            <a:r>
              <a:rPr lang="en-US" altLang="zh-TW" sz="2800" b="1" dirty="0">
                <a:solidFill>
                  <a:srgbClr val="C00000"/>
                </a:solidFill>
              </a:rPr>
              <a:t>10</a:t>
            </a:r>
            <a:r>
              <a:rPr lang="zh-TW" altLang="en-US" sz="2800" b="1" dirty="0" smtClean="0">
                <a:solidFill>
                  <a:srgbClr val="C00000"/>
                </a:solidFill>
              </a:rPr>
              <a:t>點到</a:t>
            </a:r>
            <a:r>
              <a:rPr lang="en-US" altLang="zh-TW" sz="2800" b="1" dirty="0">
                <a:solidFill>
                  <a:srgbClr val="C00000"/>
                </a:solidFill>
              </a:rPr>
              <a:t>6</a:t>
            </a:r>
            <a:r>
              <a:rPr lang="zh-TW" altLang="en-US" sz="2800" b="1" dirty="0">
                <a:solidFill>
                  <a:srgbClr val="C00000"/>
                </a:solidFill>
              </a:rPr>
              <a:t>點為就寢時間不計分</a:t>
            </a:r>
            <a:r>
              <a:rPr lang="zh-TW" altLang="en-US" sz="2800" b="1" dirty="0" smtClean="0">
                <a:solidFill>
                  <a:srgbClr val="C00000"/>
                </a:solidFill>
              </a:rPr>
              <a:t>。</a:t>
            </a:r>
            <a:endParaRPr lang="en-US" altLang="zh-TW" sz="2800" b="1" dirty="0" smtClean="0">
              <a:solidFill>
                <a:srgbClr val="C00000"/>
              </a:solidFill>
            </a:endParaRPr>
          </a:p>
          <a:p>
            <a:r>
              <a:rPr lang="zh-TW" altLang="en-US" sz="2800" b="1" dirty="0" smtClean="0">
                <a:solidFill>
                  <a:srgbClr val="C00000"/>
                </a:solidFill>
              </a:rPr>
              <a:t>購買各式交通工具車票，以</a:t>
            </a:r>
            <a:r>
              <a:rPr lang="zh-TW" altLang="en-US" sz="2800" b="1" dirty="0">
                <a:solidFill>
                  <a:srgbClr val="C00000"/>
                </a:solidFill>
              </a:rPr>
              <a:t>網路公告票價為主</a:t>
            </a:r>
            <a:r>
              <a:rPr lang="zh-TW" altLang="en-US" sz="2800" b="1" dirty="0" smtClean="0">
                <a:solidFill>
                  <a:srgbClr val="C00000"/>
                </a:solidFill>
              </a:rPr>
              <a:t>。</a:t>
            </a:r>
            <a:endParaRPr lang="zh-TW" altLang="en-US" dirty="0">
              <a:solidFill>
                <a:srgbClr val="C00000"/>
              </a:solidFill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FFFF00"/>
                </a:solidFill>
              </a:rPr>
              <a:t>限制條件</a:t>
            </a:r>
            <a:endParaRPr lang="zh-TW" altLang="en-US" b="1" dirty="0">
              <a:solidFill>
                <a:srgbClr val="FFFF00"/>
              </a:solidFill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33256"/>
            <a:ext cx="3888432" cy="9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rgbClr val="FFFF00"/>
                </a:solidFill>
              </a:rPr>
              <a:t>競賽標準</a:t>
            </a:r>
            <a:endParaRPr lang="zh-TW" alt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3528" y="1628800"/>
            <a:ext cx="4032448" cy="3888432"/>
          </a:xfrm>
        </p:spPr>
        <p:txBody>
          <a:bodyPr>
            <a:normAutofit/>
          </a:bodyPr>
          <a:lstStyle/>
          <a:p>
            <a:r>
              <a:rPr lang="zh-TW" altLang="en-US" sz="28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以公里數為標準</a:t>
            </a:r>
            <a:endParaRPr lang="en-US" altLang="zh-TW" sz="2800" b="1" dirty="0" smtClean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b="1" dirty="0">
                <a:solidFill>
                  <a:srgbClr val="002060"/>
                </a:solidFill>
              </a:rPr>
              <a:t>全程公里數為標準，公里數越多，成績越高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。</a:t>
            </a:r>
            <a:endParaRPr lang="en-US" altLang="zh-TW" sz="2800" b="1" dirty="0" smtClean="0">
              <a:solidFill>
                <a:srgbClr val="002060"/>
              </a:solidFill>
            </a:endParaRPr>
          </a:p>
          <a:p>
            <a:endParaRPr lang="en-US" altLang="zh-TW" sz="2800" b="1" dirty="0" smtClean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zh-TW" altLang="en-US" sz="28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費用為</a:t>
            </a:r>
            <a:r>
              <a:rPr lang="zh-TW" altLang="en-US" sz="28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標準</a:t>
            </a:r>
            <a:endParaRPr lang="en-US" altLang="zh-TW" sz="2800" b="1" dirty="0" smtClean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b="1" dirty="0">
                <a:solidFill>
                  <a:srgbClr val="002060"/>
                </a:solidFill>
              </a:rPr>
              <a:t>各式交通工具花費費用越少，成績越高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。</a:t>
            </a:r>
            <a:endParaRPr lang="zh-TW" altLang="en-US" sz="28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021288"/>
            <a:ext cx="3888432" cy="720080"/>
          </a:xfrm>
          <a:prstGeom prst="rect">
            <a:avLst/>
          </a:prstGeom>
        </p:spPr>
      </p:pic>
      <p:pic>
        <p:nvPicPr>
          <p:cNvPr id="3074" name="Picture 2" descr="http://nayamis.net/style/img/ilm19_aa01016-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7"/>
            <a:ext cx="3960440" cy="424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66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1" dirty="0" smtClean="0">
                <a:solidFill>
                  <a:srgbClr val="FFFF00"/>
                </a:solidFill>
              </a:rPr>
              <a:t>競賽標準</a:t>
            </a:r>
            <a:endParaRPr lang="zh-TW" altLang="en-US" b="1" dirty="0">
              <a:solidFill>
                <a:srgbClr val="FFFF00"/>
              </a:solidFill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59632" y="1556792"/>
            <a:ext cx="2599200" cy="639762"/>
          </a:xfrm>
        </p:spPr>
        <p:txBody>
          <a:bodyPr>
            <a:noAutofit/>
          </a:bodyPr>
          <a:lstStyle/>
          <a:p>
            <a:r>
              <a:rPr lang="zh-TW" altLang="en-US" sz="3600" b="1" dirty="0" smtClean="0">
                <a:solidFill>
                  <a:srgbClr val="C00000"/>
                </a:solidFill>
              </a:rPr>
              <a:t>景點旅遊</a:t>
            </a:r>
            <a:endParaRPr lang="zh-TW" alt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7332" y="2348880"/>
            <a:ext cx="3820055" cy="2697163"/>
          </a:xfrm>
        </p:spPr>
        <p:txBody>
          <a:bodyPr>
            <a:normAutofit/>
          </a:bodyPr>
          <a:lstStyle/>
          <a:p>
            <a:r>
              <a:rPr lang="zh-TW" altLang="en-US" sz="2800" b="1" dirty="0" smtClean="0">
                <a:solidFill>
                  <a:srgbClr val="002060"/>
                </a:solidFill>
              </a:rPr>
              <a:t>律定以台灣著名景點為參訪重點，區分縣市內及跨縣市景點。</a:t>
            </a:r>
            <a:endParaRPr lang="en-US" altLang="zh-TW" sz="2800" b="1" dirty="0" smtClean="0">
              <a:solidFill>
                <a:srgbClr val="002060"/>
              </a:solidFill>
            </a:endParaRPr>
          </a:p>
          <a:p>
            <a:r>
              <a:rPr lang="zh-TW" altLang="en-US" sz="2800" b="1" dirty="0">
                <a:solidFill>
                  <a:srgbClr val="002060"/>
                </a:solidFill>
              </a:rPr>
              <a:t>景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點一覽表，如附表。</a:t>
            </a:r>
            <a:endParaRPr lang="zh-TW" altLang="en-US" sz="2800" b="1" dirty="0">
              <a:solidFill>
                <a:srgbClr val="002060"/>
              </a:solidFill>
            </a:endParaRP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358320" y="1556792"/>
            <a:ext cx="2526048" cy="639762"/>
          </a:xfrm>
        </p:spPr>
        <p:txBody>
          <a:bodyPr>
            <a:noAutofit/>
          </a:bodyPr>
          <a:lstStyle/>
          <a:p>
            <a:r>
              <a:rPr lang="zh-TW" altLang="en-US" sz="3600" b="1" dirty="0" smtClean="0">
                <a:solidFill>
                  <a:srgbClr val="C00000"/>
                </a:solidFill>
              </a:rPr>
              <a:t>美食品嚐</a:t>
            </a:r>
            <a:endParaRPr lang="zh-TW" altLang="en-US" sz="3600" b="1" dirty="0">
              <a:solidFill>
                <a:srgbClr val="C00000"/>
              </a:solidFill>
            </a:endParaRP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4" y="2420888"/>
            <a:ext cx="3959423" cy="3168352"/>
          </a:xfrm>
        </p:spPr>
        <p:txBody>
          <a:bodyPr>
            <a:noAutofit/>
          </a:bodyPr>
          <a:lstStyle/>
          <a:p>
            <a:r>
              <a:rPr lang="zh-TW" altLang="en-US" sz="2800" b="1" dirty="0" smtClean="0">
                <a:solidFill>
                  <a:srgbClr val="002060"/>
                </a:solidFill>
              </a:rPr>
              <a:t>律定以品嚐台灣美食為主，著名夜市及知名小吃，區分縣市內及跨縣市美食點。</a:t>
            </a:r>
            <a:endParaRPr lang="en-US" altLang="zh-TW" sz="2800" b="1" dirty="0" smtClean="0">
              <a:solidFill>
                <a:srgbClr val="002060"/>
              </a:solidFill>
            </a:endParaRPr>
          </a:p>
          <a:p>
            <a:r>
              <a:rPr lang="zh-TW" altLang="en-US" sz="2800" b="1" dirty="0">
                <a:solidFill>
                  <a:srgbClr val="002060"/>
                </a:solidFill>
              </a:rPr>
              <a:t>美食點一覽表，如附表。</a:t>
            </a: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5445224"/>
            <a:ext cx="3888432" cy="932311"/>
          </a:xfrm>
          <a:prstGeom prst="rect">
            <a:avLst/>
          </a:prstGeom>
        </p:spPr>
      </p:pic>
      <p:pic>
        <p:nvPicPr>
          <p:cNvPr id="4098" name="Picture 2" descr="http://2.bp.blogspot.com/-BOmHN6SJuHk/UOrgbbn4ZyI/AAAAAAABYgg/qHcdLKuADUc/s1600/245730698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18" y="4437112"/>
            <a:ext cx="287506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72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876088"/>
            <a:ext cx="3888432" cy="932311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rgbClr val="FFFF00"/>
                </a:solidFill>
              </a:rPr>
              <a:t>計分方式</a:t>
            </a:r>
            <a:endParaRPr lang="zh-TW" alt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-20355" y="1340768"/>
            <a:ext cx="3391288" cy="639762"/>
          </a:xfrm>
        </p:spPr>
        <p:txBody>
          <a:bodyPr>
            <a:normAutofit/>
          </a:bodyPr>
          <a:lstStyle/>
          <a:p>
            <a:r>
              <a:rPr lang="zh-TW" altLang="en-US" sz="2800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以公里數為標準</a:t>
            </a:r>
            <a:endParaRPr lang="zh-TW" altLang="en-US" sz="2800" b="1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51520" y="2060848"/>
            <a:ext cx="2886555" cy="3456384"/>
          </a:xfrm>
        </p:spPr>
        <p:txBody>
          <a:bodyPr>
            <a:noAutofit/>
          </a:bodyPr>
          <a:lstStyle/>
          <a:p>
            <a:r>
              <a:rPr lang="zh-TW" altLang="en-US" sz="2600" b="1" dirty="0" smtClean="0">
                <a:solidFill>
                  <a:srgbClr val="002060"/>
                </a:solidFill>
              </a:rPr>
              <a:t>以</a:t>
            </a:r>
            <a:r>
              <a:rPr lang="en-US" altLang="zh-TW" sz="2600" b="1" dirty="0" smtClean="0">
                <a:solidFill>
                  <a:srgbClr val="002060"/>
                </a:solidFill>
              </a:rPr>
              <a:t>32</a:t>
            </a:r>
            <a:r>
              <a:rPr lang="zh-TW" altLang="en-US" sz="2600" b="1" dirty="0" smtClean="0">
                <a:solidFill>
                  <a:srgbClr val="002060"/>
                </a:solidFill>
              </a:rPr>
              <a:t>小時內行程公里數為依據。</a:t>
            </a:r>
            <a:endParaRPr lang="en-US" altLang="zh-TW" sz="2600" b="1" dirty="0" smtClean="0">
              <a:solidFill>
                <a:srgbClr val="002060"/>
              </a:solidFill>
            </a:endParaRPr>
          </a:p>
          <a:p>
            <a:r>
              <a:rPr lang="zh-TW" altLang="en-US" sz="2600" b="1" dirty="0" smtClean="0">
                <a:solidFill>
                  <a:srgbClr val="002060"/>
                </a:solidFill>
              </a:rPr>
              <a:t>以全程公里數最多者予以排名，排名第一者</a:t>
            </a:r>
            <a:r>
              <a:rPr lang="en-US" altLang="zh-TW" sz="2600" b="1" dirty="0" smtClean="0">
                <a:solidFill>
                  <a:srgbClr val="002060"/>
                </a:solidFill>
              </a:rPr>
              <a:t>100</a:t>
            </a:r>
            <a:r>
              <a:rPr lang="zh-TW" altLang="en-US" sz="2600" b="1" dirty="0" smtClean="0">
                <a:solidFill>
                  <a:srgbClr val="002060"/>
                </a:solidFill>
              </a:rPr>
              <a:t>分，每倒退</a:t>
            </a:r>
            <a:r>
              <a:rPr lang="en-US" altLang="zh-TW" sz="2600" b="1" dirty="0" smtClean="0">
                <a:solidFill>
                  <a:srgbClr val="002060"/>
                </a:solidFill>
              </a:rPr>
              <a:t>1</a:t>
            </a:r>
            <a:r>
              <a:rPr lang="zh-TW" altLang="en-US" sz="2600" b="1" dirty="0" smtClean="0">
                <a:solidFill>
                  <a:srgbClr val="002060"/>
                </a:solidFill>
              </a:rPr>
              <a:t>名者扣</a:t>
            </a:r>
            <a:r>
              <a:rPr lang="en-US" altLang="zh-TW" sz="2600" b="1" dirty="0" smtClean="0">
                <a:solidFill>
                  <a:srgbClr val="002060"/>
                </a:solidFill>
              </a:rPr>
              <a:t>2</a:t>
            </a:r>
            <a:r>
              <a:rPr lang="zh-TW" altLang="en-US" sz="2600" b="1" dirty="0" smtClean="0">
                <a:solidFill>
                  <a:srgbClr val="002060"/>
                </a:solidFill>
              </a:rPr>
              <a:t>分為</a:t>
            </a:r>
            <a:r>
              <a:rPr lang="en-US" altLang="zh-TW" sz="2600" b="1" dirty="0" smtClean="0">
                <a:solidFill>
                  <a:srgbClr val="002060"/>
                </a:solidFill>
              </a:rPr>
              <a:t>98</a:t>
            </a:r>
            <a:r>
              <a:rPr lang="zh-TW" altLang="en-US" sz="2600" b="1" dirty="0" smtClean="0">
                <a:solidFill>
                  <a:srgbClr val="002060"/>
                </a:solidFill>
              </a:rPr>
              <a:t>分，以此類推。</a:t>
            </a:r>
            <a:endParaRPr lang="en-US" altLang="zh-TW" sz="2600" b="1" dirty="0">
              <a:solidFill>
                <a:srgbClr val="002060"/>
              </a:solidFill>
            </a:endParaRPr>
          </a:p>
          <a:p>
            <a:endParaRPr lang="zh-TW" altLang="en-US" sz="2600" b="1" dirty="0">
              <a:solidFill>
                <a:srgbClr val="002060"/>
              </a:solidFill>
            </a:endParaRP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2699792" y="1340768"/>
            <a:ext cx="3462152" cy="639762"/>
          </a:xfrm>
        </p:spPr>
        <p:txBody>
          <a:bodyPr>
            <a:normAutofit/>
          </a:bodyPr>
          <a:lstStyle/>
          <a:p>
            <a:r>
              <a:rPr lang="zh-TW" altLang="en-US" sz="2800" b="1" dirty="0" smtClean="0">
                <a:solidFill>
                  <a:srgbClr val="C00000"/>
                </a:solidFill>
              </a:rPr>
              <a:t>以費用為標準</a:t>
            </a:r>
            <a:endParaRPr lang="zh-TW" altLang="en-US" sz="2800" b="1" dirty="0">
              <a:solidFill>
                <a:srgbClr val="C00000"/>
              </a:solidFill>
            </a:endParaRP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059832" y="1988840"/>
            <a:ext cx="2880320" cy="3456384"/>
          </a:xfrm>
        </p:spPr>
        <p:txBody>
          <a:bodyPr>
            <a:normAutofit fontScale="92500"/>
          </a:bodyPr>
          <a:lstStyle/>
          <a:p>
            <a:r>
              <a:rPr lang="zh-TW" altLang="en-US" sz="2800" b="1" dirty="0" smtClean="0">
                <a:solidFill>
                  <a:srgbClr val="002060"/>
                </a:solidFill>
              </a:rPr>
              <a:t>以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32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小時內搭乘工具所花費票價為依據。</a:t>
            </a:r>
            <a:endParaRPr lang="en-US" altLang="zh-TW" sz="2800" b="1" dirty="0" smtClean="0">
              <a:solidFill>
                <a:srgbClr val="002060"/>
              </a:solidFill>
            </a:endParaRPr>
          </a:p>
          <a:p>
            <a:r>
              <a:rPr lang="zh-TW" altLang="en-US" sz="2800" b="1" dirty="0" smtClean="0">
                <a:solidFill>
                  <a:srgbClr val="002060"/>
                </a:solidFill>
              </a:rPr>
              <a:t>花費越少者予以排名，第一名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100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分，每倒退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1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名扣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2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分為</a:t>
            </a:r>
            <a:r>
              <a:rPr lang="en-US" altLang="zh-TW" sz="2800" b="1" dirty="0" smtClean="0">
                <a:solidFill>
                  <a:srgbClr val="002060"/>
                </a:solidFill>
              </a:rPr>
              <a:t>98</a:t>
            </a:r>
            <a:r>
              <a:rPr lang="zh-TW" altLang="en-US" sz="2800" b="1" dirty="0" smtClean="0">
                <a:solidFill>
                  <a:srgbClr val="002060"/>
                </a:solidFill>
              </a:rPr>
              <a:t>分，以此類推。</a:t>
            </a:r>
            <a:endParaRPr lang="zh-TW" altLang="en-US" sz="28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://club.ntu.edu.tw/~club20322/train/scenery_photo/a01map/Railmap3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12776"/>
            <a:ext cx="29523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90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1397</TotalTime>
  <Words>911</Words>
  <Application>Microsoft Office PowerPoint</Application>
  <PresentationFormat>如螢幕大小 (4:3)</PresentationFormat>
  <Paragraphs>154</Paragraphs>
  <Slides>22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3" baseType="lpstr">
      <vt:lpstr>波形</vt:lpstr>
      <vt:lpstr>台灣旅遊、景點、美食 攻略活動企劃書                                              報告人：陸教處交流組                                  組長  周星文</vt:lpstr>
      <vt:lpstr>PowerPoint 簡報</vt:lpstr>
      <vt:lpstr>PowerPoint 簡報</vt:lpstr>
      <vt:lpstr>活動方式</vt:lpstr>
      <vt:lpstr> 以搭乘大眾運輸工具為主如高速鐵路、火車、公車、飛機、船、計程車或步行等七種。機車、腳踏車不列為工具及計分範圍。</vt:lpstr>
      <vt:lpstr>限制條件</vt:lpstr>
      <vt:lpstr>競賽標準</vt:lpstr>
      <vt:lpstr>競賽標準</vt:lpstr>
      <vt:lpstr>計分方式</vt:lpstr>
      <vt:lpstr>計分方式</vt:lpstr>
      <vt:lpstr>計分方式： 以四項成績分數予以加總，總合分數最高者，為第一名，以此類推。 預計取排名前15名，予以獎勵。(若同分太多，以抽簽決定) 公里及時間數計算，以google地圖兩點間距離、時間及搭乘工具種類所呈現數據列計。 成績計算由本處成立評審委員會，由教師、本處同仁、學生等5名進行評審。</vt:lpstr>
      <vt:lpstr>回報單撰擬方式</vt:lpstr>
      <vt:lpstr>回報單撰擬方式</vt:lpstr>
      <vt:lpstr>景點介紹</vt:lpstr>
      <vt:lpstr>景點介紹</vt:lpstr>
      <vt:lpstr>美食點介紹</vt:lpstr>
      <vt:lpstr>美食點介紹</vt:lpstr>
      <vt:lpstr>獎勵方式</vt:lpstr>
      <vt:lpstr>赴台文化參訪行程</vt:lpstr>
      <vt:lpstr>赴台文化參訪行程</vt:lpstr>
      <vt:lpstr>赴台文化參訪行程</vt:lpstr>
      <vt:lpstr>報告完畢  敬請指導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台灣銘傳大學與安徽合肥師範學院合作辦學年度旅遊 景點、美食攻略活動企劃案</dc:title>
  <dc:creator>EE4F</dc:creator>
  <cp:lastModifiedBy>EE4F</cp:lastModifiedBy>
  <cp:revision>111</cp:revision>
  <cp:lastPrinted>2016-09-23T05:56:03Z</cp:lastPrinted>
  <dcterms:created xsi:type="dcterms:W3CDTF">2016-09-19T04:11:32Z</dcterms:created>
  <dcterms:modified xsi:type="dcterms:W3CDTF">2016-09-29T00:21:00Z</dcterms:modified>
</cp:coreProperties>
</file>